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6" r:id="rId4"/>
    <p:sldId id="261" r:id="rId5"/>
    <p:sldId id="260" r:id="rId6"/>
    <p:sldId id="263" r:id="rId7"/>
    <p:sldId id="264" r:id="rId8"/>
    <p:sldId id="265" r:id="rId9"/>
    <p:sldId id="267" r:id="rId10"/>
    <p:sldId id="269" r:id="rId11"/>
    <p:sldId id="270" r:id="rId12"/>
    <p:sldId id="266" r:id="rId13"/>
    <p:sldId id="272" r:id="rId14"/>
    <p:sldId id="273" r:id="rId15"/>
  </p:sldIdLst>
  <p:sldSz cx="12192000" cy="6858000"/>
  <p:notesSz cx="6858000" cy="9144000"/>
  <p:embeddedFontLst>
    <p:embeddedFont>
      <p:font typeface="나눔고딕OTF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14B75-2282-4C80-B71B-7DC0507474DA}" v="1597" dt="2023-07-15T03:56:24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2775" autoAdjust="0"/>
  </p:normalViewPr>
  <p:slideViewPr>
    <p:cSldViewPr snapToGrid="0">
      <p:cViewPr varScale="1">
        <p:scale>
          <a:sx n="80" d="100"/>
          <a:sy n="80" d="100"/>
        </p:scale>
        <p:origin x="1224" y="52"/>
      </p:cViewPr>
      <p:guideLst/>
    </p:cSldViewPr>
  </p:slideViewPr>
  <p:outlineViewPr>
    <p:cViewPr>
      <p:scale>
        <a:sx n="50" d="100"/>
        <a:sy n="50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92912-24E8-495F-984B-BF4B93E74C2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EF218-4214-446C-9D38-2F08E7463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2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시간은 </a:t>
            </a:r>
            <a:r>
              <a:rPr lang="ko-KR" altLang="en-US" dirty="0" err="1"/>
              <a:t>금쪽이</a:t>
            </a:r>
            <a:r>
              <a:rPr lang="ko-KR" altLang="en-US" dirty="0"/>
              <a:t> 기획자 </a:t>
            </a:r>
            <a:r>
              <a:rPr lang="ko-KR" altLang="en-US" dirty="0" err="1"/>
              <a:t>전진욱입니다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42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</a:t>
            </a:r>
            <a:r>
              <a:rPr lang="ko-KR" altLang="en-US" dirty="0" err="1"/>
              <a:t>파킹온은</a:t>
            </a:r>
            <a:r>
              <a:rPr lang="ko-KR" altLang="en-US" dirty="0"/>
              <a:t> 화면에 보이는 방향으로 발전이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 map</a:t>
            </a:r>
            <a:r>
              <a:rPr lang="ko-KR" altLang="en-US" dirty="0"/>
              <a:t>의 경우 서울특별시에 한해서만 주차면을 제공하고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한양대학교 박사논문에서 사람들이 공영주차장을 </a:t>
            </a:r>
            <a:r>
              <a:rPr lang="ko-KR" altLang="en-US" dirty="0" err="1"/>
              <a:t>안쓰고</a:t>
            </a:r>
            <a:r>
              <a:rPr lang="ko-KR" altLang="en-US" dirty="0"/>
              <a:t> 불법주차를 하는 이유는 공영주차장에 대한 정보가 부족하기 때문이라고 설명합니다</a:t>
            </a:r>
            <a:r>
              <a:rPr lang="en-US" altLang="ko-KR" dirty="0"/>
              <a:t>. </a:t>
            </a:r>
            <a:r>
              <a:rPr lang="ko-KR" altLang="en-US" dirty="0"/>
              <a:t>생각보다 기존 맵 서비스가 효용성을 주지 않는다는 것으로</a:t>
            </a:r>
            <a:r>
              <a:rPr lang="en-US" altLang="ko-KR" dirty="0"/>
              <a:t>, </a:t>
            </a:r>
            <a:r>
              <a:rPr lang="ko-KR" altLang="en-US" dirty="0"/>
              <a:t>우리는 직장인들이 자주 사용하는 </a:t>
            </a:r>
            <a:r>
              <a:rPr lang="en-US" altLang="ko-KR" dirty="0"/>
              <a:t>slack</a:t>
            </a:r>
            <a:r>
              <a:rPr lang="ko-KR" altLang="en-US" dirty="0"/>
              <a:t>에 기능을 넣어 공영주차장에 접근성을 높이려고 합니다</a:t>
            </a:r>
            <a:r>
              <a:rPr lang="en-US" altLang="ko-KR" dirty="0"/>
              <a:t>. </a:t>
            </a:r>
            <a:r>
              <a:rPr lang="ko-KR" altLang="en-US" dirty="0"/>
              <a:t>그러기 위해 실시간 잔여대수 데이터를 더 확보하면 정보량의 웹서비스</a:t>
            </a:r>
            <a:r>
              <a:rPr lang="en-US" altLang="ko-KR" dirty="0"/>
              <a:t>!, </a:t>
            </a:r>
            <a:r>
              <a:rPr lang="ko-KR" altLang="en-US" dirty="0"/>
              <a:t>편의성의 </a:t>
            </a:r>
            <a:r>
              <a:rPr lang="ko-KR" altLang="en-US" dirty="0" err="1"/>
              <a:t>챗봇서비스</a:t>
            </a:r>
            <a:r>
              <a:rPr lang="en-US" altLang="ko-KR" dirty="0"/>
              <a:t>!</a:t>
            </a:r>
            <a:r>
              <a:rPr lang="ko-KR" altLang="en-US" dirty="0"/>
              <a:t>를 구현하여 </a:t>
            </a:r>
            <a:r>
              <a:rPr lang="ko-KR" altLang="en-US" dirty="0" err="1"/>
              <a:t>상호보안적인</a:t>
            </a:r>
            <a:r>
              <a:rPr lang="ko-KR" altLang="en-US" dirty="0"/>
              <a:t> 서비스를 구현할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5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저희는 </a:t>
            </a:r>
            <a:r>
              <a:rPr lang="ko-KR" altLang="en-US" sz="12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인천시 교통정보센터에서 제공하는 공공 데이터를 활용하여</a:t>
            </a:r>
            <a:endParaRPr lang="en-US" altLang="ko-KR" sz="12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l"/>
            <a:r>
              <a:rPr lang="ko-KR" altLang="en-US" sz="12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교통 효율성 및 사용자 편의성을 향상할 수 있는</a:t>
            </a:r>
            <a:endParaRPr lang="en-US" altLang="ko-KR" sz="12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l"/>
            <a:r>
              <a:rPr lang="ko-KR" altLang="en-US" sz="12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창의적인 소프트웨어 솔루션 개발을 주제로</a:t>
            </a:r>
            <a:endParaRPr lang="en-US" altLang="ko-KR" sz="12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l"/>
            <a:r>
              <a:rPr lang="ko-KR" altLang="en-US" sz="12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파킹 온이라는 새로운 서비스를 고안하였습니다</a:t>
            </a:r>
            <a:r>
              <a:rPr lang="en-US" altLang="ko-KR" sz="12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.</a:t>
            </a:r>
            <a:endParaRPr lang="ko-KR" altLang="en-US" sz="12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8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파킹온</a:t>
            </a:r>
            <a:r>
              <a:rPr lang="ko-KR" altLang="en-US" dirty="0"/>
              <a:t> 서비스에 설명하기 앞서서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5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화면에 보이는 </a:t>
            </a:r>
            <a:r>
              <a:rPr lang="en-US" altLang="ko-KR" dirty="0"/>
              <a:t>45,054</a:t>
            </a:r>
            <a:r>
              <a:rPr lang="ko-KR" altLang="en-US" dirty="0"/>
              <a:t>라는 숫자의 의미를 아시는 분 계시나요</a:t>
            </a:r>
            <a:r>
              <a:rPr lang="en-US" altLang="ko-KR" dirty="0"/>
              <a:t>? </a:t>
            </a:r>
            <a:r>
              <a:rPr lang="ko-KR" altLang="en-US" dirty="0"/>
              <a:t>이는 올해 </a:t>
            </a:r>
            <a:r>
              <a:rPr lang="en-US" altLang="ko-KR" dirty="0"/>
              <a:t>1</a:t>
            </a:r>
            <a:r>
              <a:rPr lang="ko-KR" altLang="en-US" dirty="0"/>
              <a:t>월부터 </a:t>
            </a:r>
            <a:r>
              <a:rPr lang="en-US" altLang="ko-KR" dirty="0"/>
              <a:t>4</a:t>
            </a:r>
            <a:r>
              <a:rPr lang="ko-KR" altLang="en-US" dirty="0"/>
              <a:t>월까지 부평에서 적발된 불법주정차</a:t>
            </a:r>
            <a:r>
              <a:rPr lang="ko-KR" altLang="en-US" baseline="0" dirty="0"/>
              <a:t> 사례입니다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데이터의 출처는 공공데이터 포털이며 실제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개월동안 수 많은 불법주정차 사례가 발생했음을 알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이는 비단 </a:t>
            </a:r>
            <a:r>
              <a:rPr lang="ko-KR" altLang="en-US" dirty="0" err="1"/>
              <a:t>올해뿐만</a:t>
            </a:r>
            <a:r>
              <a:rPr lang="ko-KR" altLang="en-US" dirty="0"/>
              <a:t> 아니라 </a:t>
            </a:r>
            <a:r>
              <a:rPr lang="en-US" altLang="ko-KR" dirty="0"/>
              <a:t>20</a:t>
            </a:r>
            <a:r>
              <a:rPr lang="ko-KR" altLang="en-US" dirty="0"/>
              <a:t>년과 </a:t>
            </a:r>
            <a:r>
              <a:rPr lang="en-US" altLang="ko-KR" dirty="0"/>
              <a:t>17</a:t>
            </a:r>
            <a:r>
              <a:rPr lang="ko-KR" altLang="en-US" dirty="0"/>
              <a:t>년부터 이어져 온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</a:t>
            </a:r>
            <a:r>
              <a:rPr lang="ko-KR" altLang="en-US" dirty="0"/>
              <a:t>년 기사와 </a:t>
            </a:r>
            <a:r>
              <a:rPr lang="en-US" altLang="ko-KR" dirty="0"/>
              <a:t>17</a:t>
            </a:r>
            <a:r>
              <a:rPr lang="ko-KR" altLang="en-US" dirty="0"/>
              <a:t>년 기사를 통해 이를 알 수 있으며</a:t>
            </a:r>
            <a:r>
              <a:rPr lang="en-US" altLang="ko-KR" dirty="0"/>
              <a:t>, </a:t>
            </a:r>
            <a:r>
              <a:rPr lang="ko-KR" altLang="en-US" dirty="0"/>
              <a:t>이는 큰 사회적 문제를 발생시키고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0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인천광역시 지자체에서도 이러한 문제를 해결하기 위해 공영주차장을 설치하였습니다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공영주차장이 설치되어 있음에도 불구하고</a:t>
            </a:r>
            <a:r>
              <a:rPr lang="en-US" altLang="ko-KR" dirty="0"/>
              <a:t>, </a:t>
            </a:r>
            <a:r>
              <a:rPr lang="ko-KR" altLang="en-US" dirty="0"/>
              <a:t>이러한 문제는 해결되지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설명한 수많은 불법주차 사례가 있는 부평의 주차장도 사진처럼 </a:t>
            </a:r>
            <a:r>
              <a:rPr lang="ko-KR" altLang="en-US" dirty="0" err="1"/>
              <a:t>비어있으며</a:t>
            </a:r>
            <a:r>
              <a:rPr lang="en-US" altLang="ko-KR" dirty="0"/>
              <a:t>, </a:t>
            </a:r>
            <a:r>
              <a:rPr lang="ko-KR" altLang="en-US" dirty="0"/>
              <a:t>논현역의 경우 주변에 </a:t>
            </a:r>
            <a:r>
              <a:rPr lang="ko-KR" altLang="en-US" dirty="0" err="1"/>
              <a:t>불법주차를하고</a:t>
            </a:r>
            <a:r>
              <a:rPr lang="ko-KR" altLang="en-US" dirty="0"/>
              <a:t> 있음을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8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이러한 문제점을 해결하기 위해 해당 서비스를 고안하였습니다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화면에 보이는 것처럼 목적지를 입력하면 주변 주차장의 위치와 전체 주차면 수와 잔여면 수를 표시해주는 서비스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98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서비스는 </a:t>
            </a:r>
            <a:r>
              <a:rPr lang="ko-KR" altLang="en-US" dirty="0" err="1"/>
              <a:t>슬랙</a:t>
            </a:r>
            <a:r>
              <a:rPr lang="en-US" altLang="ko-KR" dirty="0"/>
              <a:t>AI</a:t>
            </a:r>
            <a:r>
              <a:rPr lang="ko-KR" altLang="en-US" dirty="0"/>
              <a:t>를 활용한 서비스입니다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직장인들이 활용하는 </a:t>
            </a:r>
            <a:r>
              <a:rPr lang="en-US" altLang="ko-KR" dirty="0"/>
              <a:t>Slack</a:t>
            </a:r>
            <a:r>
              <a:rPr lang="ko-KR" altLang="en-US" dirty="0"/>
              <a:t>을 활용하여 제공하는 서비스이기 때문에 접근성이 높으며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웹페이지 서비스와 다르게 편하게 질문을 하면</a:t>
            </a:r>
            <a:r>
              <a:rPr lang="en-US" altLang="ko-KR" dirty="0"/>
              <a:t>, AI</a:t>
            </a:r>
            <a:r>
              <a:rPr lang="ko-KR" altLang="en-US" dirty="0"/>
              <a:t>가 위치를 인식하여 최적의 주차장에 대한 안내를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4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Parking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서비스 개발의 로드맵입니다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AEF218-4214-446C-9D38-2F08E7463F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86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37579-31E1-D9FA-0778-694D15515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78F20B-2C3B-067E-D65C-B91A7A784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8593A-5695-DC76-C7E5-123BC76B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ABEC3-373F-7161-ED57-0D4EBFA2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1FE88-0A4C-D848-4263-6E259583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8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4B550-2E99-AC84-D4AC-D2EC36C3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387113-D095-473C-2E5A-7D97C865F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CCDA8-88DB-6C3F-A07A-4244ADA7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7B452E-4B28-EEF3-839A-0B3C6CEC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DD2828-B304-E0EA-ED84-FF34F8BF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6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8A4420-F9F3-C4F3-6DE7-21C81F7D1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700D2-B793-FEAD-697C-F08055C48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D85891-4DF9-B594-203F-D556A0DF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4D24CF-005D-9499-63E7-7F82A7D0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2C9F8-C7FB-FEDC-58C1-9AB1AABE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81C9C-F120-E19F-6F7F-4371857E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03989-F8AC-D7F2-5E6A-44450D9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F5983-98AC-EA6A-530C-0A88E003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C059E-0184-5A4C-367C-E88D41E6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2DEF7-4705-8D59-158B-F4FD6357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0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EFBBA-8939-72BB-2513-E6A758BB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1C7D48-B7F5-1D87-6328-0799C9B8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84A97-7C3B-B50D-9D57-27D624CB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B944C-0365-B2AA-130C-18B6B05C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0EB2E-3D63-17BF-C4E3-B74F5BC6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6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345A6-E67B-E46F-AE5B-7F4933D9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B8C25-E2A3-87B9-B584-4B8316BCD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371D48-4119-31C7-5FBE-AE4A2C1AC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93FB8-A1CC-6A92-1F53-36341CFE7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D407E-45CE-555A-5208-C05BE8DF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85AA5-CAB3-B385-F1C7-83A32494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92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F0324-AD18-615D-FF9B-50DF84D6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7B93C-9FEF-3F5A-FB74-B8DC25822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E169C-C03F-A681-109E-C54F907B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D3B9CA-49AB-2D1B-D69D-5C0110884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6F7463-ADE5-50C5-2776-FE833DE75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3DE6CB-F511-4AF4-F01C-50BCF53B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FE3BB1-8092-7B8B-2ACD-16C46CCB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46144D-B7B6-6CED-694D-617C3BC5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32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FCABF-184B-5BA5-A1C4-F24B0A1F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8BFBFB-9C7D-45DA-2F4E-62B4C048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C84E76-BF9B-4FF2-CBB1-DE03D5BC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E1B90A-5263-C818-CB75-9B87A43A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0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BD00EC-9838-8C3E-CD42-20346644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6A31E3-0187-1D89-B6C2-B8102C72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103FB4-5D2F-E9CC-15BB-02EFAE4D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6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8BB93-2AD5-4F67-6FF1-CAE7680E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71749-B11A-3ED8-EC12-D59DB271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9C9F1-E967-C677-126F-20AB1A24C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82730-6D70-E0DF-D52B-37E5ECD9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44E2D8-AA1A-33F0-075B-ABFBD214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F651E-BE0C-4242-BF14-01D7043C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8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3095F-55EF-3CF7-8F64-420D8338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CB22C8-0ACC-DC2F-98D3-AC0A55ECC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B7E6AE-3692-4830-A596-D45B88245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BF7ACE-30C4-7D43-6018-F01F6ECD6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60DAF-748A-0070-4E2F-1D501EA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A7CD1-EC1D-F750-C719-09D9339F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4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4D861D-1771-326D-A178-1125CBAB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2A0F2-2653-7A7D-30A9-33F1F8F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58F2B-C58F-DE15-B3EF-A0B3EBD15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2E9F5-B503-4407-9081-0ED99A74228B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1955D-B364-7734-8FD2-2A9A96E3E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9743C-4851-901D-0DB6-F25232F0F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F8E07-5FD0-4612-A26E-DCABFE46E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5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7.gif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626D595E-5D81-4884-693C-419787BD13E9}"/>
              </a:ext>
            </a:extLst>
          </p:cNvPr>
          <p:cNvSpPr txBox="1"/>
          <p:nvPr/>
        </p:nvSpPr>
        <p:spPr>
          <a:xfrm>
            <a:off x="2731246" y="2970730"/>
            <a:ext cx="924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FF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INHA SW NET-Zero </a:t>
            </a:r>
            <a:r>
              <a:rPr lang="ko-KR" altLang="en-US" sz="4800" dirty="0" err="1">
                <a:solidFill>
                  <a:schemeClr val="bg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공동해커톤</a:t>
            </a:r>
            <a:endParaRPr lang="ko-KR" altLang="en-US" sz="4800" dirty="0">
              <a:solidFill>
                <a:schemeClr val="bg1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4E9EE4-B08D-9119-9979-2C00728A9FF4}"/>
              </a:ext>
            </a:extLst>
          </p:cNvPr>
          <p:cNvCxnSpPr>
            <a:cxnSpLocks/>
          </p:cNvCxnSpPr>
          <p:nvPr/>
        </p:nvCxnSpPr>
        <p:spPr>
          <a:xfrm flipH="1">
            <a:off x="2902856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3AF229E-A4FA-34F8-6FE9-26F19F543F7D}"/>
              </a:ext>
            </a:extLst>
          </p:cNvPr>
          <p:cNvCxnSpPr>
            <a:cxnSpLocks/>
          </p:cNvCxnSpPr>
          <p:nvPr/>
        </p:nvCxnSpPr>
        <p:spPr>
          <a:xfrm flipH="1">
            <a:off x="4599576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17F38C-F080-81C6-39B6-CB73D48F59DF}"/>
              </a:ext>
            </a:extLst>
          </p:cNvPr>
          <p:cNvCxnSpPr>
            <a:cxnSpLocks/>
          </p:cNvCxnSpPr>
          <p:nvPr/>
        </p:nvCxnSpPr>
        <p:spPr>
          <a:xfrm>
            <a:off x="2902856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0FD7EA-776E-06E7-1501-AD241F5F5B2D}"/>
              </a:ext>
            </a:extLst>
          </p:cNvPr>
          <p:cNvCxnSpPr>
            <a:cxnSpLocks/>
          </p:cNvCxnSpPr>
          <p:nvPr/>
        </p:nvCxnSpPr>
        <p:spPr>
          <a:xfrm>
            <a:off x="4068352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16299C-6207-DD15-956E-D46643EA3B2C}"/>
              </a:ext>
            </a:extLst>
          </p:cNvPr>
          <p:cNvCxnSpPr>
            <a:cxnSpLocks/>
          </p:cNvCxnSpPr>
          <p:nvPr/>
        </p:nvCxnSpPr>
        <p:spPr>
          <a:xfrm flipH="1">
            <a:off x="5155683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F78CDC-3BE5-5B78-6B52-815FE926980F}"/>
              </a:ext>
            </a:extLst>
          </p:cNvPr>
          <p:cNvCxnSpPr>
            <a:cxnSpLocks/>
          </p:cNvCxnSpPr>
          <p:nvPr/>
        </p:nvCxnSpPr>
        <p:spPr>
          <a:xfrm flipH="1">
            <a:off x="6852403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7B439-E4A2-975F-5A93-F6731B0ECFD1}"/>
              </a:ext>
            </a:extLst>
          </p:cNvPr>
          <p:cNvCxnSpPr>
            <a:cxnSpLocks/>
          </p:cNvCxnSpPr>
          <p:nvPr/>
        </p:nvCxnSpPr>
        <p:spPr>
          <a:xfrm>
            <a:off x="5155683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DA6964-B608-CCC2-3CCB-A1165D84AF51}"/>
              </a:ext>
            </a:extLst>
          </p:cNvPr>
          <p:cNvCxnSpPr>
            <a:cxnSpLocks/>
          </p:cNvCxnSpPr>
          <p:nvPr/>
        </p:nvCxnSpPr>
        <p:spPr>
          <a:xfrm>
            <a:off x="6321179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046D24-12F1-6B7A-F4B4-3758347F8A2C}"/>
              </a:ext>
            </a:extLst>
          </p:cNvPr>
          <p:cNvCxnSpPr>
            <a:cxnSpLocks/>
          </p:cNvCxnSpPr>
          <p:nvPr/>
        </p:nvCxnSpPr>
        <p:spPr>
          <a:xfrm flipH="1">
            <a:off x="7410897" y="-557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A37A50-16E6-08CF-1D41-48F0ACCFD679}"/>
              </a:ext>
            </a:extLst>
          </p:cNvPr>
          <p:cNvCxnSpPr>
            <a:cxnSpLocks/>
          </p:cNvCxnSpPr>
          <p:nvPr/>
        </p:nvCxnSpPr>
        <p:spPr>
          <a:xfrm flipH="1">
            <a:off x="9107617" y="-557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3244A1-DC35-2890-37F5-B2D28AB85917}"/>
              </a:ext>
            </a:extLst>
          </p:cNvPr>
          <p:cNvCxnSpPr>
            <a:cxnSpLocks/>
          </p:cNvCxnSpPr>
          <p:nvPr/>
        </p:nvCxnSpPr>
        <p:spPr>
          <a:xfrm>
            <a:off x="7410897" y="25248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88E587E-B50F-E041-FBBF-9F8FD788590E}"/>
              </a:ext>
            </a:extLst>
          </p:cNvPr>
          <p:cNvCxnSpPr>
            <a:cxnSpLocks/>
          </p:cNvCxnSpPr>
          <p:nvPr/>
        </p:nvCxnSpPr>
        <p:spPr>
          <a:xfrm>
            <a:off x="8576393" y="25248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124382-D65A-1985-7481-660187070DEB}"/>
              </a:ext>
            </a:extLst>
          </p:cNvPr>
          <p:cNvCxnSpPr>
            <a:cxnSpLocks/>
          </p:cNvCxnSpPr>
          <p:nvPr/>
        </p:nvCxnSpPr>
        <p:spPr>
          <a:xfrm flipH="1">
            <a:off x="9676271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243A1D-9802-ED10-EBD8-560DB4F3DA71}"/>
              </a:ext>
            </a:extLst>
          </p:cNvPr>
          <p:cNvCxnSpPr>
            <a:cxnSpLocks/>
          </p:cNvCxnSpPr>
          <p:nvPr/>
        </p:nvCxnSpPr>
        <p:spPr>
          <a:xfrm flipH="1">
            <a:off x="11372991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918BEF-4581-4FB2-BAC2-9E0C290EE378}"/>
              </a:ext>
            </a:extLst>
          </p:cNvPr>
          <p:cNvCxnSpPr>
            <a:cxnSpLocks/>
          </p:cNvCxnSpPr>
          <p:nvPr/>
        </p:nvCxnSpPr>
        <p:spPr>
          <a:xfrm>
            <a:off x="9676271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CB3527-3CE9-C73B-B9EF-139060CF779F}"/>
              </a:ext>
            </a:extLst>
          </p:cNvPr>
          <p:cNvCxnSpPr>
            <a:cxnSpLocks/>
          </p:cNvCxnSpPr>
          <p:nvPr/>
        </p:nvCxnSpPr>
        <p:spPr>
          <a:xfrm>
            <a:off x="10841767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F9001B-74C2-7056-FCB1-100471B476C6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326448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773DCAA-BA1C-69BF-98C0-F45DCCD5786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629728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F3C467-7151-38BE-F797-5F88A4C004E1}"/>
              </a:ext>
            </a:extLst>
          </p:cNvPr>
          <p:cNvCxnSpPr>
            <a:cxnSpLocks/>
          </p:cNvCxnSpPr>
          <p:nvPr/>
        </p:nvCxnSpPr>
        <p:spPr>
          <a:xfrm rot="10800000">
            <a:off x="10820107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C7812E-11B6-B908-D2E0-98B910F93A3A}"/>
              </a:ext>
            </a:extLst>
          </p:cNvPr>
          <p:cNvCxnSpPr>
            <a:cxnSpLocks/>
          </p:cNvCxnSpPr>
          <p:nvPr/>
        </p:nvCxnSpPr>
        <p:spPr>
          <a:xfrm rot="10800000">
            <a:off x="9654611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0C20AA3-B339-2D93-8EE5-A449EE5DAE9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73621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42C56E4-6E1A-1057-265F-FC44DED3A14E}"/>
              </a:ext>
            </a:extLst>
          </p:cNvPr>
          <p:cNvCxnSpPr>
            <a:cxnSpLocks/>
          </p:cNvCxnSpPr>
          <p:nvPr/>
        </p:nvCxnSpPr>
        <p:spPr>
          <a:xfrm rot="10800000" flipH="1">
            <a:off x="7376901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49F9037-6422-C712-6A39-F0CA13749111}"/>
              </a:ext>
            </a:extLst>
          </p:cNvPr>
          <p:cNvCxnSpPr>
            <a:cxnSpLocks/>
          </p:cNvCxnSpPr>
          <p:nvPr/>
        </p:nvCxnSpPr>
        <p:spPr>
          <a:xfrm rot="10800000">
            <a:off x="8567280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011566-D93F-8363-936D-85BD1491959B}"/>
              </a:ext>
            </a:extLst>
          </p:cNvPr>
          <p:cNvCxnSpPr>
            <a:cxnSpLocks/>
          </p:cNvCxnSpPr>
          <p:nvPr/>
        </p:nvCxnSpPr>
        <p:spPr>
          <a:xfrm rot="10800000">
            <a:off x="7401784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534739-7FD4-1A87-8E8A-3F399DB4E37A}"/>
              </a:ext>
            </a:extLst>
          </p:cNvPr>
          <p:cNvCxnSpPr>
            <a:cxnSpLocks/>
          </p:cNvCxnSpPr>
          <p:nvPr/>
        </p:nvCxnSpPr>
        <p:spPr>
          <a:xfrm rot="10800000" flipH="1">
            <a:off x="6818407" y="426471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5B7934A-1F67-C19F-9A2C-A7F1AEB7AE54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21687" y="426471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9DB5B76-9443-0B9D-5630-C1A6441C23DF}"/>
              </a:ext>
            </a:extLst>
          </p:cNvPr>
          <p:cNvCxnSpPr>
            <a:cxnSpLocks/>
          </p:cNvCxnSpPr>
          <p:nvPr/>
        </p:nvCxnSpPr>
        <p:spPr>
          <a:xfrm rot="10800000">
            <a:off x="6312066" y="43281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1764E2-4529-7B60-7972-7F909A0D5C99}"/>
              </a:ext>
            </a:extLst>
          </p:cNvPr>
          <p:cNvCxnSpPr>
            <a:cxnSpLocks/>
          </p:cNvCxnSpPr>
          <p:nvPr/>
        </p:nvCxnSpPr>
        <p:spPr>
          <a:xfrm rot="10800000">
            <a:off x="5146570" y="43281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286CFC-387E-3FDA-0E16-C60FE0D408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53033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1745B3E-5241-6519-3F25-19BEDA798E0D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56313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614F364-0BEC-FEFB-3B0D-3A12FD5B6643}"/>
              </a:ext>
            </a:extLst>
          </p:cNvPr>
          <p:cNvCxnSpPr>
            <a:cxnSpLocks/>
          </p:cNvCxnSpPr>
          <p:nvPr/>
        </p:nvCxnSpPr>
        <p:spPr>
          <a:xfrm rot="10800000">
            <a:off x="4046692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1A980C-28D2-71E0-B79C-0026DB6DC4F6}"/>
              </a:ext>
            </a:extLst>
          </p:cNvPr>
          <p:cNvCxnSpPr>
            <a:cxnSpLocks/>
          </p:cNvCxnSpPr>
          <p:nvPr/>
        </p:nvCxnSpPr>
        <p:spPr>
          <a:xfrm rot="10800000">
            <a:off x="2881196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래픽 48" descr="휠체어 접근  윤곽선">
            <a:extLst>
              <a:ext uri="{FF2B5EF4-FFF2-40B4-BE49-F238E27FC236}">
                <a16:creationId xmlns:a16="http://schemas.microsoft.com/office/drawing/2014/main" id="{8F29AB88-44AD-0B60-A0E5-6E3FA348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211" y="4808903"/>
            <a:ext cx="1372636" cy="1372636"/>
          </a:xfrm>
          <a:prstGeom prst="rect">
            <a:avLst/>
          </a:prstGeom>
        </p:spPr>
      </p:pic>
      <p:pic>
        <p:nvPicPr>
          <p:cNvPr id="51" name="그래픽 50" descr="전기차 윤곽선">
            <a:extLst>
              <a:ext uri="{FF2B5EF4-FFF2-40B4-BE49-F238E27FC236}">
                <a16:creationId xmlns:a16="http://schemas.microsoft.com/office/drawing/2014/main" id="{23911D0A-FBCC-51C4-8B7F-26F033F68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39721" y="739912"/>
            <a:ext cx="1179606" cy="117960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C908D90-DB01-A995-F1DE-E1C83D9D8A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000" r="81478" b="20000"/>
          <a:stretch/>
        </p:blipFill>
        <p:spPr>
          <a:xfrm>
            <a:off x="3241579" y="159714"/>
            <a:ext cx="987325" cy="23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AA44EFA-68FE-1B3A-AFC6-76DE32DC5B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 t="16000" r="58520" b="26667"/>
          <a:stretch/>
        </p:blipFill>
        <p:spPr>
          <a:xfrm rot="10800000">
            <a:off x="5406540" y="164540"/>
            <a:ext cx="1220841" cy="23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5C01EC5-93E9-D509-BEAF-735BFF389F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2" t="16000" r="29031" b="26667"/>
          <a:stretch/>
        </p:blipFill>
        <p:spPr>
          <a:xfrm>
            <a:off x="3121501" y="4405350"/>
            <a:ext cx="1191225" cy="23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CE8EA9B-AAD6-A198-B534-8A9999A72C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5" t="14222" r="5427" b="24148"/>
          <a:stretch/>
        </p:blipFill>
        <p:spPr>
          <a:xfrm rot="10800000">
            <a:off x="5457054" y="4456151"/>
            <a:ext cx="1108181" cy="23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CDC62B6-EBF1-0733-E65E-68F47E8DF7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000" r="81478" b="20000"/>
          <a:stretch/>
        </p:blipFill>
        <p:spPr>
          <a:xfrm>
            <a:off x="7768738" y="148883"/>
            <a:ext cx="987325" cy="2340000"/>
          </a:xfrm>
          <a:prstGeom prst="rect">
            <a:avLst/>
          </a:prstGeom>
        </p:spPr>
      </p:pic>
      <p:pic>
        <p:nvPicPr>
          <p:cNvPr id="60" name="그림 59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30DC126-47A7-6C42-9A93-59DEB70289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49" b="57778"/>
          <a:stretch/>
        </p:blipFill>
        <p:spPr>
          <a:xfrm>
            <a:off x="5594978" y="1881535"/>
            <a:ext cx="680955" cy="402801"/>
          </a:xfrm>
          <a:prstGeom prst="rect">
            <a:avLst/>
          </a:prstGeom>
        </p:spPr>
      </p:pic>
      <p:pic>
        <p:nvPicPr>
          <p:cNvPr id="61" name="그림 60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B24E775-CB91-9A33-F54E-4533C0A819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74079" r="58324" b="8819"/>
          <a:stretch/>
        </p:blipFill>
        <p:spPr>
          <a:xfrm rot="5400000">
            <a:off x="-2106859" y="2660927"/>
            <a:ext cx="6777369" cy="1710199"/>
          </a:xfrm>
          <a:prstGeom prst="rect">
            <a:avLst/>
          </a:prstGeom>
        </p:spPr>
      </p:pic>
      <p:pic>
        <p:nvPicPr>
          <p:cNvPr id="62" name="그림 61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32393B08-665C-0DFC-34B4-CA419F7796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5" t="900" r="27148" b="62370"/>
          <a:stretch/>
        </p:blipFill>
        <p:spPr>
          <a:xfrm>
            <a:off x="3379923" y="4656394"/>
            <a:ext cx="666768" cy="512557"/>
          </a:xfrm>
          <a:prstGeom prst="rect">
            <a:avLst/>
          </a:prstGeom>
        </p:spPr>
      </p:pic>
      <p:pic>
        <p:nvPicPr>
          <p:cNvPr id="63" name="그림 62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150BE2E-9ECD-44F3-6268-B9FEF38901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5" t="52730" r="26015" b="13149"/>
          <a:stretch/>
        </p:blipFill>
        <p:spPr>
          <a:xfrm>
            <a:off x="5822712" y="5786884"/>
            <a:ext cx="419172" cy="445455"/>
          </a:xfrm>
          <a:prstGeom prst="rect">
            <a:avLst/>
          </a:prstGeom>
        </p:spPr>
      </p:pic>
      <p:pic>
        <p:nvPicPr>
          <p:cNvPr id="66" name="그림 65" descr="텍스트, 원, 폰트, 로고이(가) 표시된 사진&#10;&#10;자동 생성된 설명">
            <a:extLst>
              <a:ext uri="{FF2B5EF4-FFF2-40B4-BE49-F238E27FC236}">
                <a16:creationId xmlns:a16="http://schemas.microsoft.com/office/drawing/2014/main" id="{DA895DD5-3D31-BF51-B4D6-FDE898595E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4" t="27075" r="38896" b="40649"/>
          <a:stretch/>
        </p:blipFill>
        <p:spPr>
          <a:xfrm>
            <a:off x="3571599" y="1744561"/>
            <a:ext cx="369183" cy="505874"/>
          </a:xfrm>
          <a:prstGeom prst="rect">
            <a:avLst/>
          </a:prstGeom>
        </p:spPr>
      </p:pic>
      <p:pic>
        <p:nvPicPr>
          <p:cNvPr id="68" name="그림 67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F4D9B75-34A5-10A1-58FF-91C94AD8D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42303" r="10358" b="34836"/>
          <a:stretch/>
        </p:blipFill>
        <p:spPr>
          <a:xfrm>
            <a:off x="7967004" y="1837302"/>
            <a:ext cx="680108" cy="215153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A20A3F-A183-0BE0-D15F-235BDBCCA6DB}"/>
              </a:ext>
            </a:extLst>
          </p:cNvPr>
          <p:cNvGrpSpPr/>
          <p:nvPr/>
        </p:nvGrpSpPr>
        <p:grpSpPr>
          <a:xfrm>
            <a:off x="-2372259" y="2649270"/>
            <a:ext cx="2340000" cy="1220841"/>
            <a:chOff x="-2098610" y="2651759"/>
            <a:chExt cx="2340000" cy="1220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0509F9D-353B-D3BE-B4FA-E8DB337B2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5" t="16000" r="58520" b="26667"/>
            <a:stretch/>
          </p:blipFill>
          <p:spPr>
            <a:xfrm rot="5400000">
              <a:off x="-1539031" y="2092180"/>
              <a:ext cx="1220841" cy="2340000"/>
            </a:xfrm>
            <a:prstGeom prst="rect">
              <a:avLst/>
            </a:prstGeom>
          </p:spPr>
        </p:pic>
        <p:pic>
          <p:nvPicPr>
            <p:cNvPr id="76" name="그림 75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A4AF3FE-E6E4-C664-CB84-897472EFE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6" t="21630" r="22770" b="29879"/>
            <a:stretch/>
          </p:blipFill>
          <p:spPr>
            <a:xfrm rot="16200000">
              <a:off x="-597497" y="3088276"/>
              <a:ext cx="822477" cy="457237"/>
            </a:xfrm>
            <a:prstGeom prst="rect">
              <a:avLst/>
            </a:prstGeom>
          </p:spPr>
        </p:pic>
      </p:grp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AB890CB-4808-F9FA-74F7-7554CA6AD678}"/>
              </a:ext>
            </a:extLst>
          </p:cNvPr>
          <p:cNvSpPr/>
          <p:nvPr/>
        </p:nvSpPr>
        <p:spPr>
          <a:xfrm rot="16200000">
            <a:off x="3318479" y="3623646"/>
            <a:ext cx="5562600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D0553CE8-8AEA-5E5A-2C4A-A1542F5DA0FA}"/>
              </a:ext>
            </a:extLst>
          </p:cNvPr>
          <p:cNvSpPr/>
          <p:nvPr/>
        </p:nvSpPr>
        <p:spPr>
          <a:xfrm rot="16200000">
            <a:off x="3318479" y="3952296"/>
            <a:ext cx="5562600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973AD4CB-3C2B-55C4-3302-58BB0FC3337C}"/>
              </a:ext>
            </a:extLst>
          </p:cNvPr>
          <p:cNvSpPr/>
          <p:nvPr/>
        </p:nvSpPr>
        <p:spPr>
          <a:xfrm rot="16200000">
            <a:off x="3318479" y="4609596"/>
            <a:ext cx="5562600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B58CF2F0-9B9D-0191-E975-36934F063844}"/>
              </a:ext>
            </a:extLst>
          </p:cNvPr>
          <p:cNvSpPr/>
          <p:nvPr/>
        </p:nvSpPr>
        <p:spPr>
          <a:xfrm rot="16200000">
            <a:off x="3318479" y="5266896"/>
            <a:ext cx="5562600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45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6">
        <p159:morph option="byObject"/>
      </p:transition>
    </mc:Choice>
    <mc:Fallback xmlns="">
      <p:transition spd="slow" advClick="0" advTm="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9138 0.018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9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38 0.01806 L 0.84388 0.01806 C 0.81328 0.01806 0.77422 0.10185 0.77422 0.17037 L 0.77422 0.32361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2051"/>
            <a:ext cx="12179352" cy="115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2648" y="6716"/>
            <a:ext cx="12179352" cy="1150754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05113"/>
            <a:ext cx="262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7" name="그림 6" descr="그래픽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F17342DD-3D2C-BB6C-49D9-5E9CF00A1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1" t="39401" r="40274" b="48558"/>
          <a:stretch/>
        </p:blipFill>
        <p:spPr>
          <a:xfrm>
            <a:off x="11264952" y="6012793"/>
            <a:ext cx="902825" cy="8257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213975-5A52-8A31-ADB3-C6BCBDEF2578}"/>
              </a:ext>
            </a:extLst>
          </p:cNvPr>
          <p:cNvSpPr/>
          <p:nvPr/>
        </p:nvSpPr>
        <p:spPr>
          <a:xfrm>
            <a:off x="7112000" y="1157469"/>
            <a:ext cx="5080000" cy="56869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3532E-7F4B-D61A-411B-7248963C05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061"/>
          <a:stretch/>
        </p:blipFill>
        <p:spPr>
          <a:xfrm>
            <a:off x="3045896" y="1157468"/>
            <a:ext cx="4382745" cy="57005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F1E7F-E477-13E7-537E-329B53ABA287}"/>
              </a:ext>
            </a:extLst>
          </p:cNvPr>
          <p:cNvSpPr/>
          <p:nvPr/>
        </p:nvSpPr>
        <p:spPr>
          <a:xfrm>
            <a:off x="7843519" y="1623090"/>
            <a:ext cx="4043681" cy="4798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Slack  </a:t>
            </a:r>
            <a:r>
              <a:rPr lang="en-US" altLang="ko-KR" sz="2800" dirty="0" err="1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ChatBot</a:t>
            </a:r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은</a:t>
            </a:r>
            <a:endParaRPr lang="en-US" altLang="ko-KR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앱 및 웹 환경 모두에서</a:t>
            </a:r>
            <a:endParaRPr lang="en-US" altLang="ko-KR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사용할 수 있으며</a:t>
            </a:r>
            <a:endParaRPr lang="en-US" altLang="ko-KR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사용자 편의성을 향상</a:t>
            </a:r>
          </a:p>
          <a:p>
            <a:pPr algn="ctr"/>
            <a:endParaRPr lang="ko-KR" altLang="en-US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키워드 추출을 통해</a:t>
            </a:r>
            <a:endParaRPr lang="en-US" altLang="ko-KR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사용자가 정확한 명령어를 사용하지 않더라도 </a:t>
            </a:r>
            <a:endParaRPr lang="en-US" altLang="ko-KR" sz="2800" dirty="0">
              <a:solidFill>
                <a:schemeClr val="tx1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적절한 응답가능</a:t>
            </a:r>
          </a:p>
        </p:txBody>
      </p:sp>
    </p:spTree>
    <p:extLst>
      <p:ext uri="{BB962C8B-B14F-4D97-AF65-F5344CB8AC3E}">
        <p14:creationId xmlns:p14="http://schemas.microsoft.com/office/powerpoint/2010/main" val="52286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1458" y="-630820"/>
            <a:ext cx="14434916" cy="8119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5949386" y="0"/>
            <a:ext cx="6229871" cy="684437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6E41D-9783-6717-1929-077074AF4E83}"/>
              </a:ext>
            </a:extLst>
          </p:cNvPr>
          <p:cNvSpPr txBox="1"/>
          <p:nvPr/>
        </p:nvSpPr>
        <p:spPr>
          <a:xfrm>
            <a:off x="8044405" y="208344"/>
            <a:ext cx="250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4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INDEX</a:t>
            </a:r>
            <a:endParaRPr lang="ko-KR" altLang="en-US" sz="4000" dirty="0">
              <a:solidFill>
                <a:schemeClr val="accent4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F2DBB1-4715-25A9-4B9F-DDDB53957D45}"/>
              </a:ext>
            </a:extLst>
          </p:cNvPr>
          <p:cNvCxnSpPr/>
          <p:nvPr/>
        </p:nvCxnSpPr>
        <p:spPr>
          <a:xfrm>
            <a:off x="6620717" y="916230"/>
            <a:ext cx="50697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6B69E4-F2E0-EE67-0980-80087FC0D142}"/>
              </a:ext>
            </a:extLst>
          </p:cNvPr>
          <p:cNvCxnSpPr>
            <a:cxnSpLocks/>
          </p:cNvCxnSpPr>
          <p:nvPr/>
        </p:nvCxnSpPr>
        <p:spPr>
          <a:xfrm>
            <a:off x="7200000" y="216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825C7-AED2-731E-B039-58557A37A14B}"/>
              </a:ext>
            </a:extLst>
          </p:cNvPr>
          <p:cNvCxnSpPr>
            <a:cxnSpLocks/>
          </p:cNvCxnSpPr>
          <p:nvPr/>
        </p:nvCxnSpPr>
        <p:spPr>
          <a:xfrm>
            <a:off x="7200000" y="360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A4E539-4EED-3586-8428-EB0AB4E68959}"/>
              </a:ext>
            </a:extLst>
          </p:cNvPr>
          <p:cNvCxnSpPr>
            <a:cxnSpLocks/>
          </p:cNvCxnSpPr>
          <p:nvPr/>
        </p:nvCxnSpPr>
        <p:spPr>
          <a:xfrm>
            <a:off x="7200000" y="504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C024E4-E4C3-8139-A5B9-D25C9F9CE46F}"/>
              </a:ext>
            </a:extLst>
          </p:cNvPr>
          <p:cNvCxnSpPr>
            <a:cxnSpLocks/>
          </p:cNvCxnSpPr>
          <p:nvPr/>
        </p:nvCxnSpPr>
        <p:spPr>
          <a:xfrm>
            <a:off x="7200000" y="648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72C44A-6776-D495-8D40-79066C5B1F9B}"/>
              </a:ext>
            </a:extLst>
          </p:cNvPr>
          <p:cNvSpPr txBox="1"/>
          <p:nvPr/>
        </p:nvSpPr>
        <p:spPr>
          <a:xfrm>
            <a:off x="8109688" y="1617167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0469C-73B8-C827-9651-61F52DE35425}"/>
              </a:ext>
            </a:extLst>
          </p:cNvPr>
          <p:cNvSpPr txBox="1"/>
          <p:nvPr/>
        </p:nvSpPr>
        <p:spPr>
          <a:xfrm>
            <a:off x="7940236" y="3054162"/>
            <a:ext cx="27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E5024-9CE9-CA22-02CE-2966BEFF5885}"/>
              </a:ext>
            </a:extLst>
          </p:cNvPr>
          <p:cNvSpPr txBox="1"/>
          <p:nvPr/>
        </p:nvSpPr>
        <p:spPr>
          <a:xfrm>
            <a:off x="8109688" y="4494161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Demo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DA509-00E0-F77E-2900-C49F23E2EEFD}"/>
              </a:ext>
            </a:extLst>
          </p:cNvPr>
          <p:cNvSpPr txBox="1"/>
          <p:nvPr/>
        </p:nvSpPr>
        <p:spPr>
          <a:xfrm>
            <a:off x="8109688" y="5944594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Expand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72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">
        <p159:morph option="byObject"/>
      </p:transition>
    </mc:Choice>
    <mc:Fallback xmlns="">
      <p:transition spd="slow" advClick="0" advTm="25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2051"/>
            <a:ext cx="12167777" cy="115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24223" y="6716"/>
            <a:ext cx="12167777" cy="1150754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05113"/>
            <a:ext cx="26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Demo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DA71F-9150-98F7-CF10-6F75FDDAF6D4}"/>
              </a:ext>
            </a:extLst>
          </p:cNvPr>
          <p:cNvSpPr txBox="1"/>
          <p:nvPr/>
        </p:nvSpPr>
        <p:spPr>
          <a:xfrm>
            <a:off x="1168222" y="1225921"/>
            <a:ext cx="2269445" cy="33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공공 데이터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F7787-DD27-3BEE-7E36-75BFAB569D90}"/>
              </a:ext>
            </a:extLst>
          </p:cNvPr>
          <p:cNvSpPr txBox="1"/>
          <p:nvPr/>
        </p:nvSpPr>
        <p:spPr>
          <a:xfrm>
            <a:off x="553540" y="1911724"/>
            <a:ext cx="3295542" cy="134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인천광역시</a:t>
            </a:r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주차장 정보 조회 서비스 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1.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주차장 운영 정보 조회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2.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주차장 실시간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잔여면수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B0675F-3611-3ADB-6989-AA862542E860}"/>
              </a:ext>
            </a:extLst>
          </p:cNvPr>
          <p:cNvSpPr/>
          <p:nvPr/>
        </p:nvSpPr>
        <p:spPr>
          <a:xfrm>
            <a:off x="611794" y="1761970"/>
            <a:ext cx="3179034" cy="17044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더하기 기호 15">
            <a:extLst>
              <a:ext uri="{FF2B5EF4-FFF2-40B4-BE49-F238E27FC236}">
                <a16:creationId xmlns:a16="http://schemas.microsoft.com/office/drawing/2014/main" id="{0777A75F-E7D1-C63B-1EAF-B518664A2863}"/>
              </a:ext>
            </a:extLst>
          </p:cNvPr>
          <p:cNvSpPr/>
          <p:nvPr/>
        </p:nvSpPr>
        <p:spPr>
          <a:xfrm>
            <a:off x="1786293" y="3755613"/>
            <a:ext cx="734886" cy="66880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19F519-1C7A-9273-034C-4A141200D2DA}"/>
              </a:ext>
            </a:extLst>
          </p:cNvPr>
          <p:cNvSpPr/>
          <p:nvPr/>
        </p:nvSpPr>
        <p:spPr>
          <a:xfrm>
            <a:off x="620095" y="5246694"/>
            <a:ext cx="3179034" cy="11959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33828-87DC-80B1-DACC-F9828D0FF3D4}"/>
              </a:ext>
            </a:extLst>
          </p:cNvPr>
          <p:cNvSpPr txBox="1"/>
          <p:nvPr/>
        </p:nvSpPr>
        <p:spPr>
          <a:xfrm>
            <a:off x="1121922" y="4479527"/>
            <a:ext cx="2191291" cy="337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Kakao Map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95A4C-AEAE-AFA8-4F6F-2E947E48E65A}"/>
              </a:ext>
            </a:extLst>
          </p:cNvPr>
          <p:cNvSpPr txBox="1"/>
          <p:nvPr/>
        </p:nvSpPr>
        <p:spPr>
          <a:xfrm>
            <a:off x="654409" y="5558901"/>
            <a:ext cx="3110404" cy="35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주차장 위치 데이터</a:t>
            </a:r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지도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ABA7951-2A11-9451-E8D0-7A1F0DE31C6D}"/>
              </a:ext>
            </a:extLst>
          </p:cNvPr>
          <p:cNvCxnSpPr>
            <a:cxnSpLocks/>
          </p:cNvCxnSpPr>
          <p:nvPr/>
        </p:nvCxnSpPr>
        <p:spPr>
          <a:xfrm>
            <a:off x="3815880" y="2779318"/>
            <a:ext cx="24493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9CA7347-FA4E-CFBA-6038-AAEA25F5E8A3}"/>
              </a:ext>
            </a:extLst>
          </p:cNvPr>
          <p:cNvCxnSpPr>
            <a:cxnSpLocks/>
          </p:cNvCxnSpPr>
          <p:nvPr/>
        </p:nvCxnSpPr>
        <p:spPr>
          <a:xfrm>
            <a:off x="3815879" y="5844689"/>
            <a:ext cx="24493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DA06D-9DE6-48E8-4475-ECEC72B6FF28}"/>
              </a:ext>
            </a:extLst>
          </p:cNvPr>
          <p:cNvCxnSpPr>
            <a:cxnSpLocks/>
          </p:cNvCxnSpPr>
          <p:nvPr/>
        </p:nvCxnSpPr>
        <p:spPr>
          <a:xfrm>
            <a:off x="4060815" y="2782373"/>
            <a:ext cx="0" cy="306231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94622A2-77E1-A2F9-55B5-3FAD34C6D1A9}"/>
              </a:ext>
            </a:extLst>
          </p:cNvPr>
          <p:cNvCxnSpPr/>
          <p:nvPr/>
        </p:nvCxnSpPr>
        <p:spPr>
          <a:xfrm>
            <a:off x="4060815" y="4090017"/>
            <a:ext cx="36114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A940C9-4579-D90B-CE07-A7BB20001F02}"/>
              </a:ext>
            </a:extLst>
          </p:cNvPr>
          <p:cNvSpPr/>
          <p:nvPr/>
        </p:nvSpPr>
        <p:spPr>
          <a:xfrm>
            <a:off x="4571365" y="3573534"/>
            <a:ext cx="1826075" cy="10554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5DAF1-9B14-8BEB-E342-C362B9BDC3D4}"/>
              </a:ext>
            </a:extLst>
          </p:cNvPr>
          <p:cNvSpPr txBox="1"/>
          <p:nvPr/>
        </p:nvSpPr>
        <p:spPr>
          <a:xfrm>
            <a:off x="4662670" y="3794466"/>
            <a:ext cx="1601968" cy="47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병합</a:t>
            </a:r>
            <a:endParaRPr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</a:t>
            </a:r>
            <a:r>
              <a:rPr lang="ko-KR" altLang="en-US" sz="1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ko-KR" altLang="en-US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ED12937-A18F-6852-B1B5-12AB34892A2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397439" y="4101271"/>
            <a:ext cx="34861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7BB6CCA-5207-191E-EFE3-0CD265AC17A7}"/>
              </a:ext>
            </a:extLst>
          </p:cNvPr>
          <p:cNvCxnSpPr>
            <a:cxnSpLocks/>
          </p:cNvCxnSpPr>
          <p:nvPr/>
        </p:nvCxnSpPr>
        <p:spPr>
          <a:xfrm>
            <a:off x="6729455" y="2695925"/>
            <a:ext cx="16601" cy="314530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306F0AF-CDF4-2E38-F2E3-57821DA0C043}"/>
              </a:ext>
            </a:extLst>
          </p:cNvPr>
          <p:cNvCxnSpPr>
            <a:cxnSpLocks/>
          </p:cNvCxnSpPr>
          <p:nvPr/>
        </p:nvCxnSpPr>
        <p:spPr>
          <a:xfrm>
            <a:off x="6746056" y="2708198"/>
            <a:ext cx="24493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1BF5E1-824E-05F7-C289-ECB26B9C6138}"/>
              </a:ext>
            </a:extLst>
          </p:cNvPr>
          <p:cNvCxnSpPr>
            <a:cxnSpLocks/>
          </p:cNvCxnSpPr>
          <p:nvPr/>
        </p:nvCxnSpPr>
        <p:spPr>
          <a:xfrm>
            <a:off x="6753548" y="5841228"/>
            <a:ext cx="24493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77778B-8B7E-A31A-68AA-3399A55399EC}"/>
              </a:ext>
            </a:extLst>
          </p:cNvPr>
          <p:cNvCxnSpPr/>
          <p:nvPr/>
        </p:nvCxnSpPr>
        <p:spPr>
          <a:xfrm>
            <a:off x="6729455" y="2704737"/>
            <a:ext cx="36114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DFDB6B2-681A-8B4F-C6F6-BF22EA57F199}"/>
              </a:ext>
            </a:extLst>
          </p:cNvPr>
          <p:cNvCxnSpPr/>
          <p:nvPr/>
        </p:nvCxnSpPr>
        <p:spPr>
          <a:xfrm>
            <a:off x="6745247" y="5838810"/>
            <a:ext cx="36114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DynamoDB to Redshift: 4 Best Methods to Move Data">
            <a:extLst>
              <a:ext uri="{FF2B5EF4-FFF2-40B4-BE49-F238E27FC236}">
                <a16:creationId xmlns:a16="http://schemas.microsoft.com/office/drawing/2014/main" id="{58420CA2-B148-A198-5ED7-84BE9841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81" y="1668963"/>
            <a:ext cx="1968902" cy="11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AWS Elastic Compute Cloud (EC2) - 유형과 구매옵션">
            <a:extLst>
              <a:ext uri="{FF2B5EF4-FFF2-40B4-BE49-F238E27FC236}">
                <a16:creationId xmlns:a16="http://schemas.microsoft.com/office/drawing/2014/main" id="{2A3C9EE5-B382-802B-41C5-B197D7A2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588" y="2315406"/>
            <a:ext cx="2204744" cy="138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Slack Review | PCMag">
            <a:extLst>
              <a:ext uri="{FF2B5EF4-FFF2-40B4-BE49-F238E27FC236}">
                <a16:creationId xmlns:a16="http://schemas.microsoft.com/office/drawing/2014/main" id="{19672686-7BEC-B8FE-419E-D6DCEEDB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53" y="1773086"/>
            <a:ext cx="1553869" cy="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Django 01] - 동작 원리 및 기본 설정">
            <a:extLst>
              <a:ext uri="{FF2B5EF4-FFF2-40B4-BE49-F238E27FC236}">
                <a16:creationId xmlns:a16="http://schemas.microsoft.com/office/drawing/2014/main" id="{977285E7-D297-F1B2-B151-5D7D1C62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84" y="5432772"/>
            <a:ext cx="1332695" cy="1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JS] function, return, object">
            <a:extLst>
              <a:ext uri="{FF2B5EF4-FFF2-40B4-BE49-F238E27FC236}">
                <a16:creationId xmlns:a16="http://schemas.microsoft.com/office/drawing/2014/main" id="{AED722DE-2B1A-F11E-49A1-6630423C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702" y="4702021"/>
            <a:ext cx="1561360" cy="8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ML/CSS] #1 HTML이해하기">
            <a:extLst>
              <a:ext uri="{FF2B5EF4-FFF2-40B4-BE49-F238E27FC236}">
                <a16:creationId xmlns:a16="http://schemas.microsoft.com/office/drawing/2014/main" id="{8FD5D08A-09A1-984C-DD8D-7384407B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19" y="5496007"/>
            <a:ext cx="1783910" cy="134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Bootstrap (front-end framework) - Wikipedia">
            <a:extLst>
              <a:ext uri="{FF2B5EF4-FFF2-40B4-BE49-F238E27FC236}">
                <a16:creationId xmlns:a16="http://schemas.microsoft.com/office/drawing/2014/main" id="{4228F670-4DDA-9A81-0EAF-E4712EC3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571" y="4729324"/>
            <a:ext cx="858658" cy="66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BD36E96-F995-515B-54C4-5552B156C091}"/>
              </a:ext>
            </a:extLst>
          </p:cNvPr>
          <p:cNvCxnSpPr>
            <a:cxnSpLocks/>
          </p:cNvCxnSpPr>
          <p:nvPr/>
        </p:nvCxnSpPr>
        <p:spPr>
          <a:xfrm>
            <a:off x="8878001" y="6065492"/>
            <a:ext cx="603891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14291A30-79D9-D495-FF13-8A54E825AC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586" r="17866"/>
          <a:stretch/>
        </p:blipFill>
        <p:spPr>
          <a:xfrm>
            <a:off x="4346998" y="2605505"/>
            <a:ext cx="978738" cy="83057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27741E6-BA0C-28D3-B826-1025BD6585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2051" y="2509102"/>
            <a:ext cx="978737" cy="957360"/>
          </a:xfrm>
          <a:prstGeom prst="rect">
            <a:avLst/>
          </a:prstGeom>
        </p:spPr>
      </p:pic>
      <p:pic>
        <p:nvPicPr>
          <p:cNvPr id="42" name="Picture 16" descr="AWS lightsail에 wordpress 블로그 만들기 | 풀스택개발 EastFlag">
            <a:extLst>
              <a:ext uri="{FF2B5EF4-FFF2-40B4-BE49-F238E27FC236}">
                <a16:creationId xmlns:a16="http://schemas.microsoft.com/office/drawing/2014/main" id="{9F81C06D-24E2-FA2E-D740-B9C717231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0" t="16219" r="18743" b="24394"/>
          <a:stretch/>
        </p:blipFill>
        <p:spPr bwMode="auto">
          <a:xfrm>
            <a:off x="7157795" y="4538410"/>
            <a:ext cx="2324097" cy="10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36689A-7626-F422-B8D3-87F5E69EA013}"/>
              </a:ext>
            </a:extLst>
          </p:cNvPr>
          <p:cNvSpPr/>
          <p:nvPr/>
        </p:nvSpPr>
        <p:spPr>
          <a:xfrm>
            <a:off x="7227530" y="1589252"/>
            <a:ext cx="4300101" cy="2108308"/>
          </a:xfrm>
          <a:prstGeom prst="rect">
            <a:avLst/>
          </a:prstGeom>
          <a:noFill/>
          <a:ln w="38100">
            <a:solidFill>
              <a:srgbClr val="E01E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1A355-806D-03DA-F4FD-7E5C1599130D}"/>
              </a:ext>
            </a:extLst>
          </p:cNvPr>
          <p:cNvSpPr txBox="1"/>
          <p:nvPr/>
        </p:nvSpPr>
        <p:spPr>
          <a:xfrm>
            <a:off x="7649256" y="1189756"/>
            <a:ext cx="3456648" cy="33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E01E5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인근 주차장 추천 </a:t>
            </a:r>
            <a:r>
              <a:rPr lang="en-US" altLang="ko-KR" b="1" dirty="0" err="1">
                <a:solidFill>
                  <a:srgbClr val="E01E5A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ChatBot</a:t>
            </a:r>
            <a:endParaRPr lang="ko-KR" altLang="en-US" b="1" dirty="0">
              <a:solidFill>
                <a:srgbClr val="E01E5A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73AA64A-52FA-254D-BBDC-3563F1EF7B72}"/>
              </a:ext>
            </a:extLst>
          </p:cNvPr>
          <p:cNvSpPr/>
          <p:nvPr/>
        </p:nvSpPr>
        <p:spPr>
          <a:xfrm>
            <a:off x="7183461" y="4479527"/>
            <a:ext cx="4344170" cy="22686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5A58FF8-C4F6-74EA-4BC8-D8FFDA169872}"/>
              </a:ext>
            </a:extLst>
          </p:cNvPr>
          <p:cNvCxnSpPr>
            <a:cxnSpLocks/>
          </p:cNvCxnSpPr>
          <p:nvPr/>
        </p:nvCxnSpPr>
        <p:spPr>
          <a:xfrm>
            <a:off x="8126331" y="2695925"/>
            <a:ext cx="751670" cy="29791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E6E259-22B1-CC93-E254-2527B9BF9092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9943053" y="2629300"/>
            <a:ext cx="776935" cy="37718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 descr="폰트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01AC4819-924B-F833-C81F-430DC869FF1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t="34815" r="21833" b="35555"/>
          <a:stretch/>
        </p:blipFill>
        <p:spPr>
          <a:xfrm>
            <a:off x="4230223" y="6249229"/>
            <a:ext cx="2136101" cy="6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1458" y="-630820"/>
            <a:ext cx="14434916" cy="8119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5949386" y="0"/>
            <a:ext cx="6229871" cy="684437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6E41D-9783-6717-1929-077074AF4E83}"/>
              </a:ext>
            </a:extLst>
          </p:cNvPr>
          <p:cNvSpPr txBox="1"/>
          <p:nvPr/>
        </p:nvSpPr>
        <p:spPr>
          <a:xfrm>
            <a:off x="8044405" y="208344"/>
            <a:ext cx="250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4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INDEX</a:t>
            </a:r>
            <a:endParaRPr lang="ko-KR" altLang="en-US" sz="4000" dirty="0">
              <a:solidFill>
                <a:schemeClr val="accent4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F2DBB1-4715-25A9-4B9F-DDDB53957D45}"/>
              </a:ext>
            </a:extLst>
          </p:cNvPr>
          <p:cNvCxnSpPr/>
          <p:nvPr/>
        </p:nvCxnSpPr>
        <p:spPr>
          <a:xfrm>
            <a:off x="6620717" y="916230"/>
            <a:ext cx="50697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6B69E4-F2E0-EE67-0980-80087FC0D142}"/>
              </a:ext>
            </a:extLst>
          </p:cNvPr>
          <p:cNvCxnSpPr>
            <a:cxnSpLocks/>
          </p:cNvCxnSpPr>
          <p:nvPr/>
        </p:nvCxnSpPr>
        <p:spPr>
          <a:xfrm>
            <a:off x="7200000" y="216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825C7-AED2-731E-B039-58557A37A14B}"/>
              </a:ext>
            </a:extLst>
          </p:cNvPr>
          <p:cNvCxnSpPr>
            <a:cxnSpLocks/>
          </p:cNvCxnSpPr>
          <p:nvPr/>
        </p:nvCxnSpPr>
        <p:spPr>
          <a:xfrm>
            <a:off x="7200000" y="360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A4E539-4EED-3586-8428-EB0AB4E68959}"/>
              </a:ext>
            </a:extLst>
          </p:cNvPr>
          <p:cNvCxnSpPr>
            <a:cxnSpLocks/>
          </p:cNvCxnSpPr>
          <p:nvPr/>
        </p:nvCxnSpPr>
        <p:spPr>
          <a:xfrm>
            <a:off x="7200000" y="504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C024E4-E4C3-8139-A5B9-D25C9F9CE46F}"/>
              </a:ext>
            </a:extLst>
          </p:cNvPr>
          <p:cNvCxnSpPr>
            <a:cxnSpLocks/>
          </p:cNvCxnSpPr>
          <p:nvPr/>
        </p:nvCxnSpPr>
        <p:spPr>
          <a:xfrm>
            <a:off x="7200000" y="648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72C44A-6776-D495-8D40-79066C5B1F9B}"/>
              </a:ext>
            </a:extLst>
          </p:cNvPr>
          <p:cNvSpPr txBox="1"/>
          <p:nvPr/>
        </p:nvSpPr>
        <p:spPr>
          <a:xfrm>
            <a:off x="8109688" y="1617167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0469C-73B8-C827-9651-61F52DE35425}"/>
              </a:ext>
            </a:extLst>
          </p:cNvPr>
          <p:cNvSpPr txBox="1"/>
          <p:nvPr/>
        </p:nvSpPr>
        <p:spPr>
          <a:xfrm>
            <a:off x="7940236" y="3054162"/>
            <a:ext cx="27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E5024-9CE9-CA22-02CE-2966BEFF5885}"/>
              </a:ext>
            </a:extLst>
          </p:cNvPr>
          <p:cNvSpPr txBox="1"/>
          <p:nvPr/>
        </p:nvSpPr>
        <p:spPr>
          <a:xfrm>
            <a:off x="8109688" y="4494161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Demo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DA509-00E0-F77E-2900-C49F23E2EEFD}"/>
              </a:ext>
            </a:extLst>
          </p:cNvPr>
          <p:cNvSpPr txBox="1"/>
          <p:nvPr/>
        </p:nvSpPr>
        <p:spPr>
          <a:xfrm>
            <a:off x="8109688" y="5944594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Expand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10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">
        <p159:morph option="byObject"/>
      </p:transition>
    </mc:Choice>
    <mc:Fallback xmlns="">
      <p:transition spd="slow" advClick="0" advTm="2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069B2C-BD14-3017-DA10-4B833A0D039F}"/>
              </a:ext>
            </a:extLst>
          </p:cNvPr>
          <p:cNvSpPr/>
          <p:nvPr/>
        </p:nvSpPr>
        <p:spPr>
          <a:xfrm>
            <a:off x="0" y="1668491"/>
            <a:ext cx="12192000" cy="16060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13626"/>
            <a:ext cx="12167777" cy="115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24223" y="-16434"/>
            <a:ext cx="12167777" cy="1150754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16688"/>
            <a:ext cx="262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Expand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BFCBF6-8E26-3020-C16C-F8AD49D101AD}"/>
              </a:ext>
            </a:extLst>
          </p:cNvPr>
          <p:cNvSpPr/>
          <p:nvPr/>
        </p:nvSpPr>
        <p:spPr>
          <a:xfrm>
            <a:off x="-24223" y="4045931"/>
            <a:ext cx="12192000" cy="16060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그래픽, 스크린샷, 로고, 폰트이(가) 표시된 사진&#10;&#10;자동 생성된 설명">
            <a:extLst>
              <a:ext uri="{FF2B5EF4-FFF2-40B4-BE49-F238E27FC236}">
                <a16:creationId xmlns:a16="http://schemas.microsoft.com/office/drawing/2014/main" id="{E493FF81-256B-DC2B-AB24-AAEE29A83C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0" t="34533" r="21334" b="43690"/>
          <a:stretch/>
        </p:blipFill>
        <p:spPr>
          <a:xfrm>
            <a:off x="0" y="4102205"/>
            <a:ext cx="3677920" cy="1493521"/>
          </a:xfrm>
          <a:prstGeom prst="rect">
            <a:avLst/>
          </a:prstGeom>
        </p:spPr>
      </p:pic>
      <p:pic>
        <p:nvPicPr>
          <p:cNvPr id="18" name="그림 17" descr="폰트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78E8246D-0FBD-B83B-028F-843062089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0" t="34815" r="21833" b="35555"/>
          <a:stretch/>
        </p:blipFill>
        <p:spPr>
          <a:xfrm>
            <a:off x="0" y="2214880"/>
            <a:ext cx="3650604" cy="10596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61D753-E6BA-FCF4-2B04-F301F1601863}"/>
              </a:ext>
            </a:extLst>
          </p:cNvPr>
          <p:cNvSpPr/>
          <p:nvPr/>
        </p:nvSpPr>
        <p:spPr>
          <a:xfrm>
            <a:off x="8056880" y="1668491"/>
            <a:ext cx="4135120" cy="160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F5CA1CB-42E7-D66C-0462-98E546817D42}"/>
              </a:ext>
            </a:extLst>
          </p:cNvPr>
          <p:cNvSpPr/>
          <p:nvPr/>
        </p:nvSpPr>
        <p:spPr>
          <a:xfrm>
            <a:off x="8585200" y="1979572"/>
            <a:ext cx="985520" cy="9855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클립아트, 그래픽, 창의성, 디자인이(가) 표시된 사진&#10;&#10;자동 생성된 설명">
            <a:extLst>
              <a:ext uri="{FF2B5EF4-FFF2-40B4-BE49-F238E27FC236}">
                <a16:creationId xmlns:a16="http://schemas.microsoft.com/office/drawing/2014/main" id="{65A8D9A2-C39E-60CB-A39F-3B7D53573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99" y="1940413"/>
            <a:ext cx="985593" cy="985520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그래픽 29" descr="링크 단색으로 채워진">
            <a:extLst>
              <a:ext uri="{FF2B5EF4-FFF2-40B4-BE49-F238E27FC236}">
                <a16:creationId xmlns:a16="http://schemas.microsoft.com/office/drawing/2014/main" id="{973213C2-4ABE-3DB0-183C-4AD504DE1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011766">
            <a:off x="9778272" y="2014325"/>
            <a:ext cx="914400" cy="914400"/>
          </a:xfrm>
          <a:prstGeom prst="rect">
            <a:avLst/>
          </a:prstGeom>
        </p:spPr>
      </p:pic>
      <p:pic>
        <p:nvPicPr>
          <p:cNvPr id="31" name="그래픽 30" descr="링크 단색으로 채워진">
            <a:extLst>
              <a:ext uri="{FF2B5EF4-FFF2-40B4-BE49-F238E27FC236}">
                <a16:creationId xmlns:a16="http://schemas.microsoft.com/office/drawing/2014/main" id="{FFA1A4D8-3BA8-C81D-684D-F31AFC4D5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990597">
            <a:off x="3721724" y="2094376"/>
            <a:ext cx="914400" cy="914400"/>
          </a:xfrm>
          <a:prstGeom prst="rect">
            <a:avLst/>
          </a:prstGeom>
        </p:spPr>
      </p:pic>
      <p:pic>
        <p:nvPicPr>
          <p:cNvPr id="33" name="그림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96DE74D5-F8CB-2A26-8962-74350979EE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01" y="1946428"/>
            <a:ext cx="1442145" cy="1295400"/>
          </a:xfrm>
          <a:prstGeom prst="rect">
            <a:avLst/>
          </a:prstGeom>
        </p:spPr>
      </p:pic>
      <p:pic>
        <p:nvPicPr>
          <p:cNvPr id="34" name="그래픽 33" descr="링크 단색으로 채워진">
            <a:extLst>
              <a:ext uri="{FF2B5EF4-FFF2-40B4-BE49-F238E27FC236}">
                <a16:creationId xmlns:a16="http://schemas.microsoft.com/office/drawing/2014/main" id="{FE1949E3-9A9C-5C3C-D981-12F6104D1E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990597">
            <a:off x="3443647" y="4391764"/>
            <a:ext cx="914400" cy="9144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B476AF3-A500-DAAD-E198-8A58535FCF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6" t="37037" r="15833" b="14666"/>
          <a:stretch/>
        </p:blipFill>
        <p:spPr>
          <a:xfrm>
            <a:off x="9173011" y="3625966"/>
            <a:ext cx="2588676" cy="2026036"/>
          </a:xfrm>
          <a:prstGeom prst="rect">
            <a:avLst/>
          </a:prstGeom>
        </p:spPr>
      </p:pic>
      <p:pic>
        <p:nvPicPr>
          <p:cNvPr id="36" name="그림 3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BE0A4FB-D123-5103-DAA0-9275081A6D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0" r="3054" b="24044"/>
          <a:stretch/>
        </p:blipFill>
        <p:spPr>
          <a:xfrm>
            <a:off x="6086991" y="4647898"/>
            <a:ext cx="1809112" cy="541246"/>
          </a:xfrm>
          <a:prstGeom prst="rect">
            <a:avLst/>
          </a:prstGeom>
        </p:spPr>
      </p:pic>
      <p:pic>
        <p:nvPicPr>
          <p:cNvPr id="40" name="그림 39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D60449F2-019E-D0C1-918D-4CA103A4D0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06" y="4504509"/>
            <a:ext cx="1636323" cy="817004"/>
          </a:xfrm>
          <a:prstGeom prst="rect">
            <a:avLst/>
          </a:prstGeom>
        </p:spPr>
      </p:pic>
      <p:pic>
        <p:nvPicPr>
          <p:cNvPr id="44" name="그림 43" descr="폰트, 그래픽, 블랙, 타이포그래피이(가) 표시된 사진&#10;&#10;자동 생성된 설명">
            <a:extLst>
              <a:ext uri="{FF2B5EF4-FFF2-40B4-BE49-F238E27FC236}">
                <a16:creationId xmlns:a16="http://schemas.microsoft.com/office/drawing/2014/main" id="{6161AF14-2DC2-3479-4784-9C1DE2F377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18" y="4500532"/>
            <a:ext cx="1793449" cy="7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4E9EE4-B08D-9119-9979-2C00728A9FF4}"/>
              </a:ext>
            </a:extLst>
          </p:cNvPr>
          <p:cNvCxnSpPr>
            <a:cxnSpLocks/>
          </p:cNvCxnSpPr>
          <p:nvPr/>
        </p:nvCxnSpPr>
        <p:spPr>
          <a:xfrm flipH="1">
            <a:off x="2902856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3AF229E-A4FA-34F8-6FE9-26F19F543F7D}"/>
              </a:ext>
            </a:extLst>
          </p:cNvPr>
          <p:cNvCxnSpPr>
            <a:cxnSpLocks/>
          </p:cNvCxnSpPr>
          <p:nvPr/>
        </p:nvCxnSpPr>
        <p:spPr>
          <a:xfrm flipH="1">
            <a:off x="4599576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D17F38C-F080-81C6-39B6-CB73D48F59DF}"/>
              </a:ext>
            </a:extLst>
          </p:cNvPr>
          <p:cNvCxnSpPr>
            <a:cxnSpLocks/>
          </p:cNvCxnSpPr>
          <p:nvPr/>
        </p:nvCxnSpPr>
        <p:spPr>
          <a:xfrm>
            <a:off x="2902856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F0FD7EA-776E-06E7-1501-AD241F5F5B2D}"/>
              </a:ext>
            </a:extLst>
          </p:cNvPr>
          <p:cNvCxnSpPr>
            <a:cxnSpLocks/>
          </p:cNvCxnSpPr>
          <p:nvPr/>
        </p:nvCxnSpPr>
        <p:spPr>
          <a:xfrm>
            <a:off x="4068352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16299C-6207-DD15-956E-D46643EA3B2C}"/>
              </a:ext>
            </a:extLst>
          </p:cNvPr>
          <p:cNvCxnSpPr>
            <a:cxnSpLocks/>
          </p:cNvCxnSpPr>
          <p:nvPr/>
        </p:nvCxnSpPr>
        <p:spPr>
          <a:xfrm flipH="1">
            <a:off x="5155683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F78CDC-3BE5-5B78-6B52-815FE926980F}"/>
              </a:ext>
            </a:extLst>
          </p:cNvPr>
          <p:cNvCxnSpPr>
            <a:cxnSpLocks/>
          </p:cNvCxnSpPr>
          <p:nvPr/>
        </p:nvCxnSpPr>
        <p:spPr>
          <a:xfrm flipH="1">
            <a:off x="6852403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27B439-E4A2-975F-5A93-F6731B0ECFD1}"/>
              </a:ext>
            </a:extLst>
          </p:cNvPr>
          <p:cNvCxnSpPr>
            <a:cxnSpLocks/>
          </p:cNvCxnSpPr>
          <p:nvPr/>
        </p:nvCxnSpPr>
        <p:spPr>
          <a:xfrm>
            <a:off x="5155683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DA6964-B608-CCC2-3CCB-A1165D84AF51}"/>
              </a:ext>
            </a:extLst>
          </p:cNvPr>
          <p:cNvCxnSpPr>
            <a:cxnSpLocks/>
          </p:cNvCxnSpPr>
          <p:nvPr/>
        </p:nvCxnSpPr>
        <p:spPr>
          <a:xfrm>
            <a:off x="6321179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046D24-12F1-6B7A-F4B4-3758347F8A2C}"/>
              </a:ext>
            </a:extLst>
          </p:cNvPr>
          <p:cNvCxnSpPr>
            <a:cxnSpLocks/>
          </p:cNvCxnSpPr>
          <p:nvPr/>
        </p:nvCxnSpPr>
        <p:spPr>
          <a:xfrm flipH="1">
            <a:off x="7410897" y="-557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A37A50-16E6-08CF-1D41-48F0ACCFD679}"/>
              </a:ext>
            </a:extLst>
          </p:cNvPr>
          <p:cNvCxnSpPr>
            <a:cxnSpLocks/>
          </p:cNvCxnSpPr>
          <p:nvPr/>
        </p:nvCxnSpPr>
        <p:spPr>
          <a:xfrm flipH="1">
            <a:off x="9107617" y="-557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B3244A1-DC35-2890-37F5-B2D28AB85917}"/>
              </a:ext>
            </a:extLst>
          </p:cNvPr>
          <p:cNvCxnSpPr>
            <a:cxnSpLocks/>
          </p:cNvCxnSpPr>
          <p:nvPr/>
        </p:nvCxnSpPr>
        <p:spPr>
          <a:xfrm>
            <a:off x="7410897" y="25248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88E587E-B50F-E041-FBBF-9F8FD788590E}"/>
              </a:ext>
            </a:extLst>
          </p:cNvPr>
          <p:cNvCxnSpPr>
            <a:cxnSpLocks/>
          </p:cNvCxnSpPr>
          <p:nvPr/>
        </p:nvCxnSpPr>
        <p:spPr>
          <a:xfrm>
            <a:off x="8576393" y="25248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124382-D65A-1985-7481-660187070DEB}"/>
              </a:ext>
            </a:extLst>
          </p:cNvPr>
          <p:cNvCxnSpPr>
            <a:cxnSpLocks/>
          </p:cNvCxnSpPr>
          <p:nvPr/>
        </p:nvCxnSpPr>
        <p:spPr>
          <a:xfrm flipH="1">
            <a:off x="9676271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243A1D-9802-ED10-EBD8-560DB4F3DA71}"/>
              </a:ext>
            </a:extLst>
          </p:cNvPr>
          <p:cNvCxnSpPr>
            <a:cxnSpLocks/>
          </p:cNvCxnSpPr>
          <p:nvPr/>
        </p:nvCxnSpPr>
        <p:spPr>
          <a:xfrm flipH="1">
            <a:off x="11372991" y="767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9918BEF-4581-4FB2-BAC2-9E0C290EE378}"/>
              </a:ext>
            </a:extLst>
          </p:cNvPr>
          <p:cNvCxnSpPr>
            <a:cxnSpLocks/>
          </p:cNvCxnSpPr>
          <p:nvPr/>
        </p:nvCxnSpPr>
        <p:spPr>
          <a:xfrm>
            <a:off x="9676271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CB3527-3CE9-C73B-B9EF-139060CF779F}"/>
              </a:ext>
            </a:extLst>
          </p:cNvPr>
          <p:cNvCxnSpPr>
            <a:cxnSpLocks/>
          </p:cNvCxnSpPr>
          <p:nvPr/>
        </p:nvCxnSpPr>
        <p:spPr>
          <a:xfrm>
            <a:off x="10841767" y="258831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F9001B-74C2-7056-FCB1-100471B476C6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326448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773DCAA-BA1C-69BF-98C0-F45DCCD5786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629728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F3C467-7151-38BE-F797-5F88A4C004E1}"/>
              </a:ext>
            </a:extLst>
          </p:cNvPr>
          <p:cNvCxnSpPr>
            <a:cxnSpLocks/>
          </p:cNvCxnSpPr>
          <p:nvPr/>
        </p:nvCxnSpPr>
        <p:spPr>
          <a:xfrm rot="10800000">
            <a:off x="10820107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0C7812E-11B6-B908-D2E0-98B910F93A3A}"/>
              </a:ext>
            </a:extLst>
          </p:cNvPr>
          <p:cNvCxnSpPr>
            <a:cxnSpLocks/>
          </p:cNvCxnSpPr>
          <p:nvPr/>
        </p:nvCxnSpPr>
        <p:spPr>
          <a:xfrm rot="10800000">
            <a:off x="9654611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0C20AA3-B339-2D93-8EE5-A449EE5DAE9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73621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42C56E4-6E1A-1057-265F-FC44DED3A14E}"/>
              </a:ext>
            </a:extLst>
          </p:cNvPr>
          <p:cNvCxnSpPr>
            <a:cxnSpLocks/>
          </p:cNvCxnSpPr>
          <p:nvPr/>
        </p:nvCxnSpPr>
        <p:spPr>
          <a:xfrm rot="10800000" flipH="1">
            <a:off x="7376901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49F9037-6422-C712-6A39-F0CA13749111}"/>
              </a:ext>
            </a:extLst>
          </p:cNvPr>
          <p:cNvCxnSpPr>
            <a:cxnSpLocks/>
          </p:cNvCxnSpPr>
          <p:nvPr/>
        </p:nvCxnSpPr>
        <p:spPr>
          <a:xfrm rot="10800000">
            <a:off x="8567280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C011566-D93F-8363-936D-85BD1491959B}"/>
              </a:ext>
            </a:extLst>
          </p:cNvPr>
          <p:cNvCxnSpPr>
            <a:cxnSpLocks/>
          </p:cNvCxnSpPr>
          <p:nvPr/>
        </p:nvCxnSpPr>
        <p:spPr>
          <a:xfrm rot="10800000">
            <a:off x="7401784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534739-7FD4-1A87-8E8A-3F399DB4E37A}"/>
              </a:ext>
            </a:extLst>
          </p:cNvPr>
          <p:cNvCxnSpPr>
            <a:cxnSpLocks/>
          </p:cNvCxnSpPr>
          <p:nvPr/>
        </p:nvCxnSpPr>
        <p:spPr>
          <a:xfrm rot="10800000" flipH="1">
            <a:off x="6818407" y="426471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5B7934A-1F67-C19F-9A2C-A7F1AEB7AE54}"/>
              </a:ext>
            </a:extLst>
          </p:cNvPr>
          <p:cNvCxnSpPr>
            <a:cxnSpLocks/>
          </p:cNvCxnSpPr>
          <p:nvPr/>
        </p:nvCxnSpPr>
        <p:spPr>
          <a:xfrm rot="10800000" flipH="1">
            <a:off x="5121687" y="426471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9DB5B76-9443-0B9D-5630-C1A6441C23DF}"/>
              </a:ext>
            </a:extLst>
          </p:cNvPr>
          <p:cNvCxnSpPr>
            <a:cxnSpLocks/>
          </p:cNvCxnSpPr>
          <p:nvPr/>
        </p:nvCxnSpPr>
        <p:spPr>
          <a:xfrm rot="10800000">
            <a:off x="6312066" y="43281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81764E2-4529-7B60-7972-7F909A0D5C99}"/>
              </a:ext>
            </a:extLst>
          </p:cNvPr>
          <p:cNvCxnSpPr>
            <a:cxnSpLocks/>
          </p:cNvCxnSpPr>
          <p:nvPr/>
        </p:nvCxnSpPr>
        <p:spPr>
          <a:xfrm rot="10800000">
            <a:off x="5146570" y="432816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286CFC-387E-3FDA-0E16-C60FE0D408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53033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1745B3E-5241-6519-3F25-19BEDA798E0D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56313" y="4221580"/>
            <a:ext cx="24883" cy="264409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614F364-0BEC-FEFB-3B0D-3A12FD5B6643}"/>
              </a:ext>
            </a:extLst>
          </p:cNvPr>
          <p:cNvCxnSpPr>
            <a:cxnSpLocks/>
          </p:cNvCxnSpPr>
          <p:nvPr/>
        </p:nvCxnSpPr>
        <p:spPr>
          <a:xfrm rot="10800000">
            <a:off x="4046692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1A980C-28D2-71E0-B79C-0026DB6DC4F6}"/>
              </a:ext>
            </a:extLst>
          </p:cNvPr>
          <p:cNvCxnSpPr>
            <a:cxnSpLocks/>
          </p:cNvCxnSpPr>
          <p:nvPr/>
        </p:nvCxnSpPr>
        <p:spPr>
          <a:xfrm rot="10800000">
            <a:off x="2881196" y="4285030"/>
            <a:ext cx="531224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래픽 48" descr="휠체어 접근  윤곽선">
            <a:extLst>
              <a:ext uri="{FF2B5EF4-FFF2-40B4-BE49-F238E27FC236}">
                <a16:creationId xmlns:a16="http://schemas.microsoft.com/office/drawing/2014/main" id="{8F29AB88-44AD-0B60-A0E5-6E3FA348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4211" y="4808903"/>
            <a:ext cx="1372636" cy="1372636"/>
          </a:xfrm>
          <a:prstGeom prst="rect">
            <a:avLst/>
          </a:prstGeom>
        </p:spPr>
      </p:pic>
      <p:pic>
        <p:nvPicPr>
          <p:cNvPr id="51" name="그래픽 50" descr="전기차 윤곽선">
            <a:extLst>
              <a:ext uri="{FF2B5EF4-FFF2-40B4-BE49-F238E27FC236}">
                <a16:creationId xmlns:a16="http://schemas.microsoft.com/office/drawing/2014/main" id="{23911D0A-FBCC-51C4-8B7F-26F033F68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939721" y="739912"/>
            <a:ext cx="1179606" cy="117960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C908D90-DB01-A995-F1DE-E1C83D9D8A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000" r="81478" b="20000"/>
          <a:stretch/>
        </p:blipFill>
        <p:spPr>
          <a:xfrm>
            <a:off x="3241579" y="159714"/>
            <a:ext cx="987325" cy="23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AA44EFA-68FE-1B3A-AFC6-76DE32DC5B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 t="16000" r="58520" b="26667"/>
          <a:stretch/>
        </p:blipFill>
        <p:spPr>
          <a:xfrm rot="10800000">
            <a:off x="5406540" y="164540"/>
            <a:ext cx="1220841" cy="23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5C01EC5-93E9-D509-BEAF-735BFF389F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2" t="16000" r="29031" b="26667"/>
          <a:stretch/>
        </p:blipFill>
        <p:spPr>
          <a:xfrm>
            <a:off x="3121501" y="4405350"/>
            <a:ext cx="1191225" cy="23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CE8EA9B-AAD6-A198-B534-8A9999A72C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5" t="14222" r="5427" b="24148"/>
          <a:stretch/>
        </p:blipFill>
        <p:spPr>
          <a:xfrm rot="10800000">
            <a:off x="5457054" y="4456151"/>
            <a:ext cx="1108181" cy="23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CDC62B6-EBF1-0733-E65E-68F47E8DF7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6000" r="81478" b="20000"/>
          <a:stretch/>
        </p:blipFill>
        <p:spPr>
          <a:xfrm>
            <a:off x="7768738" y="148883"/>
            <a:ext cx="987325" cy="2340000"/>
          </a:xfrm>
          <a:prstGeom prst="rect">
            <a:avLst/>
          </a:prstGeom>
        </p:spPr>
      </p:pic>
      <p:pic>
        <p:nvPicPr>
          <p:cNvPr id="60" name="그림 59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730DC126-47A7-6C42-9A93-59DEB70289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49" b="57778"/>
          <a:stretch/>
        </p:blipFill>
        <p:spPr>
          <a:xfrm>
            <a:off x="5594978" y="1881535"/>
            <a:ext cx="680955" cy="402801"/>
          </a:xfrm>
          <a:prstGeom prst="rect">
            <a:avLst/>
          </a:prstGeom>
        </p:spPr>
      </p:pic>
      <p:pic>
        <p:nvPicPr>
          <p:cNvPr id="61" name="그림 60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B24E775-CB91-9A33-F54E-4533C0A819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74079" r="58324" b="8819"/>
          <a:stretch/>
        </p:blipFill>
        <p:spPr>
          <a:xfrm rot="5400000">
            <a:off x="-2106859" y="2660927"/>
            <a:ext cx="6777369" cy="1710199"/>
          </a:xfrm>
          <a:prstGeom prst="rect">
            <a:avLst/>
          </a:prstGeom>
        </p:spPr>
      </p:pic>
      <p:pic>
        <p:nvPicPr>
          <p:cNvPr id="62" name="그림 61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32393B08-665C-0DFC-34B4-CA419F7796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5" t="900" r="27148" b="62370"/>
          <a:stretch/>
        </p:blipFill>
        <p:spPr>
          <a:xfrm>
            <a:off x="3379923" y="4656394"/>
            <a:ext cx="666768" cy="512557"/>
          </a:xfrm>
          <a:prstGeom prst="rect">
            <a:avLst/>
          </a:prstGeom>
        </p:spPr>
      </p:pic>
      <p:pic>
        <p:nvPicPr>
          <p:cNvPr id="63" name="그림 62" descr="텍스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6150BE2E-9ECD-44F3-6268-B9FEF38901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5" t="52730" r="26015" b="13149"/>
          <a:stretch/>
        </p:blipFill>
        <p:spPr>
          <a:xfrm>
            <a:off x="5822712" y="5786884"/>
            <a:ext cx="419172" cy="445455"/>
          </a:xfrm>
          <a:prstGeom prst="rect">
            <a:avLst/>
          </a:prstGeom>
        </p:spPr>
      </p:pic>
      <p:pic>
        <p:nvPicPr>
          <p:cNvPr id="66" name="그림 65" descr="텍스트, 원, 폰트, 로고이(가) 표시된 사진&#10;&#10;자동 생성된 설명">
            <a:extLst>
              <a:ext uri="{FF2B5EF4-FFF2-40B4-BE49-F238E27FC236}">
                <a16:creationId xmlns:a16="http://schemas.microsoft.com/office/drawing/2014/main" id="{DA895DD5-3D31-BF51-B4D6-FDE898595E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4" t="27075" r="38896" b="40649"/>
          <a:stretch/>
        </p:blipFill>
        <p:spPr>
          <a:xfrm>
            <a:off x="3571599" y="1744561"/>
            <a:ext cx="369183" cy="505874"/>
          </a:xfrm>
          <a:prstGeom prst="rect">
            <a:avLst/>
          </a:prstGeom>
        </p:spPr>
      </p:pic>
      <p:pic>
        <p:nvPicPr>
          <p:cNvPr id="68" name="그림 67" descr="스크린샷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F4D9B75-34A5-10A1-58FF-91C94AD8D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42303" r="10358" b="34836"/>
          <a:stretch/>
        </p:blipFill>
        <p:spPr>
          <a:xfrm>
            <a:off x="7967004" y="1837302"/>
            <a:ext cx="680108" cy="215153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A20A3F-A183-0BE0-D15F-235BDBCCA6DB}"/>
              </a:ext>
            </a:extLst>
          </p:cNvPr>
          <p:cNvGrpSpPr/>
          <p:nvPr/>
        </p:nvGrpSpPr>
        <p:grpSpPr>
          <a:xfrm rot="16200000">
            <a:off x="7052472" y="4870275"/>
            <a:ext cx="2340000" cy="1220841"/>
            <a:chOff x="-2098610" y="2651759"/>
            <a:chExt cx="2340000" cy="12208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0509F9D-353B-D3BE-B4FA-E8DB337B2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5" t="16000" r="58520" b="26667"/>
            <a:stretch/>
          </p:blipFill>
          <p:spPr>
            <a:xfrm rot="5400000">
              <a:off x="-1539031" y="2092180"/>
              <a:ext cx="1220841" cy="2340000"/>
            </a:xfrm>
            <a:prstGeom prst="rect">
              <a:avLst/>
            </a:prstGeom>
          </p:spPr>
        </p:pic>
        <p:pic>
          <p:nvPicPr>
            <p:cNvPr id="76" name="그림 75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A4AF3FE-E6E4-C664-CB84-897472EFE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6" t="21630" r="22770" b="29879"/>
            <a:stretch/>
          </p:blipFill>
          <p:spPr>
            <a:xfrm rot="16200000">
              <a:off x="-597497" y="3088276"/>
              <a:ext cx="822477" cy="457237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26D595E-5D81-4884-693C-419787BD13E9}"/>
              </a:ext>
            </a:extLst>
          </p:cNvPr>
          <p:cNvSpPr txBox="1"/>
          <p:nvPr/>
        </p:nvSpPr>
        <p:spPr>
          <a:xfrm>
            <a:off x="2731246" y="2970730"/>
            <a:ext cx="924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FF0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INHA SW NET-Zero </a:t>
            </a:r>
            <a:r>
              <a:rPr lang="ko-KR" altLang="en-US" sz="4800" dirty="0" err="1">
                <a:solidFill>
                  <a:schemeClr val="bg1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공동해커톤</a:t>
            </a:r>
            <a:endParaRPr lang="ko-KR" altLang="en-US" sz="4800" dirty="0">
              <a:solidFill>
                <a:schemeClr val="bg1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47A419BA-AFB3-943C-6474-F7D83CAFD2D1}"/>
              </a:ext>
            </a:extLst>
          </p:cNvPr>
          <p:cNvSpPr/>
          <p:nvPr/>
        </p:nvSpPr>
        <p:spPr>
          <a:xfrm rot="16200000">
            <a:off x="1436756" y="-3374871"/>
            <a:ext cx="9285448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DBD4CA94-DF61-BBB8-738E-906F86ACFA1D}"/>
              </a:ext>
            </a:extLst>
          </p:cNvPr>
          <p:cNvSpPr/>
          <p:nvPr/>
        </p:nvSpPr>
        <p:spPr>
          <a:xfrm rot="16200000">
            <a:off x="1436756" y="-3046221"/>
            <a:ext cx="9285448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50FC56DA-4893-5EC5-0B51-DF8ADE006FA7}"/>
              </a:ext>
            </a:extLst>
          </p:cNvPr>
          <p:cNvSpPr/>
          <p:nvPr/>
        </p:nvSpPr>
        <p:spPr>
          <a:xfrm rot="16200000">
            <a:off x="1436756" y="-2717571"/>
            <a:ext cx="9285448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BDA1FE0C-164E-8162-C353-50FC81BA52BC}"/>
              </a:ext>
            </a:extLst>
          </p:cNvPr>
          <p:cNvSpPr/>
          <p:nvPr/>
        </p:nvSpPr>
        <p:spPr>
          <a:xfrm rot="16200000">
            <a:off x="1436756" y="-2388921"/>
            <a:ext cx="9285448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73BF6BED-3288-4EFF-E42E-7BB871120F51}"/>
              </a:ext>
            </a:extLst>
          </p:cNvPr>
          <p:cNvSpPr/>
          <p:nvPr/>
        </p:nvSpPr>
        <p:spPr>
          <a:xfrm rot="16200000">
            <a:off x="3318479" y="-700921"/>
            <a:ext cx="5562600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BE709D2E-41BC-F99B-ADD2-52133B328B81}"/>
              </a:ext>
            </a:extLst>
          </p:cNvPr>
          <p:cNvSpPr/>
          <p:nvPr/>
        </p:nvSpPr>
        <p:spPr>
          <a:xfrm rot="16200000">
            <a:off x="1436755" y="-1731620"/>
            <a:ext cx="9285449" cy="12184442"/>
          </a:xfrm>
          <a:prstGeom prst="homePlat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61DC5001-E7FE-6CD2-D298-3589E1C085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-12742" y="4619625"/>
            <a:ext cx="7166016" cy="2238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F4DB98-D9F3-F199-8110-E2864BFCF557}"/>
              </a:ext>
            </a:extLst>
          </p:cNvPr>
          <p:cNvSpPr txBox="1"/>
          <p:nvPr/>
        </p:nvSpPr>
        <p:spPr>
          <a:xfrm>
            <a:off x="1341914" y="1957338"/>
            <a:ext cx="98680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선정 문제 </a:t>
            </a:r>
            <a:endParaRPr lang="en-US" altLang="ko-KR" sz="44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인천시 교통정보센터에서 제공하는 공공 데이터를 활용하여</a:t>
            </a:r>
            <a:endParaRPr lang="en-US" altLang="ko-KR" sz="28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교통 효율성 및 사용자 편의성을 향상할 수 있는</a:t>
            </a:r>
            <a:endParaRPr lang="en-US" altLang="ko-KR" sz="2800" dirty="0"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  <a:p>
            <a:pPr algn="ctr"/>
            <a:r>
              <a:rPr lang="ko-KR" altLang="en-US" sz="2800" dirty="0"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창의적인 소프트웨어 솔루션 개발</a:t>
            </a:r>
          </a:p>
        </p:txBody>
      </p:sp>
    </p:spTree>
    <p:extLst>
      <p:ext uri="{BB962C8B-B14F-4D97-AF65-F5344CB8AC3E}">
        <p14:creationId xmlns:p14="http://schemas.microsoft.com/office/powerpoint/2010/main" val="360983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0">
        <p159:morph option="byObject"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2742" y="0"/>
            <a:ext cx="12192000" cy="684437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8E3E21CC-8074-18BC-71DA-08EB5B948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-12742" y="4619625"/>
            <a:ext cx="7166016" cy="2238375"/>
          </a:xfrm>
          <a:prstGeom prst="rect">
            <a:avLst/>
          </a:prstGeom>
        </p:spPr>
      </p:pic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">
        <p159:morph option="byObject"/>
      </p:transition>
    </mc:Choice>
    <mc:Fallback xmlns="">
      <p:transition spd="slow"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37000" y="37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-0.15456 0.099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458" y="-630820"/>
            <a:ext cx="14434916" cy="8119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5949386" y="0"/>
            <a:ext cx="6229871" cy="684437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6E41D-9783-6717-1929-077074AF4E83}"/>
              </a:ext>
            </a:extLst>
          </p:cNvPr>
          <p:cNvSpPr txBox="1"/>
          <p:nvPr/>
        </p:nvSpPr>
        <p:spPr>
          <a:xfrm>
            <a:off x="8044405" y="208344"/>
            <a:ext cx="250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4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INDEX</a:t>
            </a:r>
            <a:endParaRPr lang="ko-KR" altLang="en-US" sz="4000" dirty="0">
              <a:solidFill>
                <a:schemeClr val="accent4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F2DBB1-4715-25A9-4B9F-DDDB53957D45}"/>
              </a:ext>
            </a:extLst>
          </p:cNvPr>
          <p:cNvCxnSpPr/>
          <p:nvPr/>
        </p:nvCxnSpPr>
        <p:spPr>
          <a:xfrm>
            <a:off x="6620717" y="916230"/>
            <a:ext cx="50697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6B69E4-F2E0-EE67-0980-80087FC0D142}"/>
              </a:ext>
            </a:extLst>
          </p:cNvPr>
          <p:cNvCxnSpPr>
            <a:cxnSpLocks/>
          </p:cNvCxnSpPr>
          <p:nvPr/>
        </p:nvCxnSpPr>
        <p:spPr>
          <a:xfrm>
            <a:off x="7200000" y="216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825C7-AED2-731E-B039-58557A37A14B}"/>
              </a:ext>
            </a:extLst>
          </p:cNvPr>
          <p:cNvCxnSpPr>
            <a:cxnSpLocks/>
          </p:cNvCxnSpPr>
          <p:nvPr/>
        </p:nvCxnSpPr>
        <p:spPr>
          <a:xfrm>
            <a:off x="7200000" y="360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A4E539-4EED-3586-8428-EB0AB4E68959}"/>
              </a:ext>
            </a:extLst>
          </p:cNvPr>
          <p:cNvCxnSpPr>
            <a:cxnSpLocks/>
          </p:cNvCxnSpPr>
          <p:nvPr/>
        </p:nvCxnSpPr>
        <p:spPr>
          <a:xfrm>
            <a:off x="7200000" y="504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C024E4-E4C3-8139-A5B9-D25C9F9CE46F}"/>
              </a:ext>
            </a:extLst>
          </p:cNvPr>
          <p:cNvCxnSpPr>
            <a:cxnSpLocks/>
          </p:cNvCxnSpPr>
          <p:nvPr/>
        </p:nvCxnSpPr>
        <p:spPr>
          <a:xfrm>
            <a:off x="7200000" y="648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72C44A-6776-D495-8D40-79066C5B1F9B}"/>
              </a:ext>
            </a:extLst>
          </p:cNvPr>
          <p:cNvSpPr txBox="1"/>
          <p:nvPr/>
        </p:nvSpPr>
        <p:spPr>
          <a:xfrm>
            <a:off x="8109688" y="1617167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0469C-73B8-C827-9651-61F52DE35425}"/>
              </a:ext>
            </a:extLst>
          </p:cNvPr>
          <p:cNvSpPr txBox="1"/>
          <p:nvPr/>
        </p:nvSpPr>
        <p:spPr>
          <a:xfrm>
            <a:off x="7940236" y="3054162"/>
            <a:ext cx="27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E5024-9CE9-CA22-02CE-2966BEFF5885}"/>
              </a:ext>
            </a:extLst>
          </p:cNvPr>
          <p:cNvSpPr txBox="1"/>
          <p:nvPr/>
        </p:nvSpPr>
        <p:spPr>
          <a:xfrm>
            <a:off x="8109688" y="4494161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Demo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DA509-00E0-F77E-2900-C49F23E2EEFD}"/>
              </a:ext>
            </a:extLst>
          </p:cNvPr>
          <p:cNvSpPr txBox="1"/>
          <p:nvPr/>
        </p:nvSpPr>
        <p:spPr>
          <a:xfrm>
            <a:off x="8109688" y="5944594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Expand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6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6883"/>
            <a:ext cx="12179352" cy="11621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2648" y="0"/>
            <a:ext cx="12179352" cy="115747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16688"/>
            <a:ext cx="262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9" name="그림 8" descr="그래픽, 디자인, 할로윈이(가) 표시된 사진&#10;&#10;자동 생성된 설명">
            <a:extLst>
              <a:ext uri="{FF2B5EF4-FFF2-40B4-BE49-F238E27FC236}">
                <a16:creationId xmlns:a16="http://schemas.microsoft.com/office/drawing/2014/main" id="{8563BBC9-463A-A15D-AF70-EA9E240B0F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 t="-6091" r="24340" b="14699"/>
          <a:stretch/>
        </p:blipFill>
        <p:spPr>
          <a:xfrm>
            <a:off x="2385776" y="1169044"/>
            <a:ext cx="6492006" cy="5318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93699-7C7C-634E-34EE-8A574DE0AB92}"/>
              </a:ext>
            </a:extLst>
          </p:cNvPr>
          <p:cNvSpPr txBox="1"/>
          <p:nvPr/>
        </p:nvSpPr>
        <p:spPr>
          <a:xfrm>
            <a:off x="10486664" y="6562456"/>
            <a:ext cx="179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공공데이터 포털</a:t>
            </a:r>
          </a:p>
        </p:txBody>
      </p:sp>
    </p:spTree>
    <p:extLst>
      <p:ext uri="{BB962C8B-B14F-4D97-AF65-F5344CB8AC3E}">
        <p14:creationId xmlns:p14="http://schemas.microsoft.com/office/powerpoint/2010/main" val="141862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-4739"/>
            <a:ext cx="12179352" cy="11737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2648" y="0"/>
            <a:ext cx="12179352" cy="116904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16688"/>
            <a:ext cx="262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10" name="그림 9" descr="차량, 육상 차량, 바퀴, 자동차 디자인이(가) 표시된 사진&#10;&#10;자동 생성된 설명">
            <a:extLst>
              <a:ext uri="{FF2B5EF4-FFF2-40B4-BE49-F238E27FC236}">
                <a16:creationId xmlns:a16="http://schemas.microsoft.com/office/drawing/2014/main" id="{4869CE5C-8140-2221-A705-3C896B327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09" y="1717912"/>
            <a:ext cx="4732430" cy="4099915"/>
          </a:xfrm>
          <a:prstGeom prst="rect">
            <a:avLst/>
          </a:prstGeom>
        </p:spPr>
      </p:pic>
      <p:pic>
        <p:nvPicPr>
          <p:cNvPr id="12" name="그림 11" descr="텍스트, 야외, 육상 차량, 차량이(가) 표시된 사진&#10;&#10;자동 생성된 설명">
            <a:extLst>
              <a:ext uri="{FF2B5EF4-FFF2-40B4-BE49-F238E27FC236}">
                <a16:creationId xmlns:a16="http://schemas.microsoft.com/office/drawing/2014/main" id="{3C928536-EE4C-083A-B08B-4F976DB4E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62" y="1379041"/>
            <a:ext cx="4808637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7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119"/>
          <a:stretch/>
        </p:blipFill>
        <p:spPr>
          <a:xfrm>
            <a:off x="0" y="2051"/>
            <a:ext cx="12179352" cy="115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2648" y="6716"/>
            <a:ext cx="12179352" cy="1150754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05113"/>
            <a:ext cx="262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7" name="그림 6" descr="텍스트, 야외, 도로, 하늘이(가) 표시된 사진&#10;&#10;자동 생성된 설명">
            <a:extLst>
              <a:ext uri="{FF2B5EF4-FFF2-40B4-BE49-F238E27FC236}">
                <a16:creationId xmlns:a16="http://schemas.microsoft.com/office/drawing/2014/main" id="{894DF10C-3694-0051-DF33-52EB8946A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2" y="1239228"/>
            <a:ext cx="4523680" cy="5618772"/>
          </a:xfrm>
          <a:prstGeom prst="rect">
            <a:avLst/>
          </a:prstGeom>
        </p:spPr>
      </p:pic>
      <p:pic>
        <p:nvPicPr>
          <p:cNvPr id="9" name="그림 8" descr="텍스트, 스크린샷, 자동차, 야외이(가) 표시된 사진&#10;&#10;자동 생성된 설명">
            <a:extLst>
              <a:ext uri="{FF2B5EF4-FFF2-40B4-BE49-F238E27FC236}">
                <a16:creationId xmlns:a16="http://schemas.microsoft.com/office/drawing/2014/main" id="{846B81BE-3C1B-63ED-6ADA-3E2925589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89" y="1169044"/>
            <a:ext cx="5090349" cy="56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1458" y="-630820"/>
            <a:ext cx="14434916" cy="8119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5949386" y="0"/>
            <a:ext cx="6229871" cy="6844375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6E41D-9783-6717-1929-077074AF4E83}"/>
              </a:ext>
            </a:extLst>
          </p:cNvPr>
          <p:cNvSpPr txBox="1"/>
          <p:nvPr/>
        </p:nvSpPr>
        <p:spPr>
          <a:xfrm>
            <a:off x="8044405" y="208344"/>
            <a:ext cx="250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4"/>
                </a:solidFill>
                <a:latin typeface="Sandoll 티비스켓" panose="020B0600000101010101" pitchFamily="34" charset="-127"/>
                <a:ea typeface="Sandoll 티비스켓" panose="020B0600000101010101" pitchFamily="34" charset="-127"/>
              </a:rPr>
              <a:t>INDEX</a:t>
            </a:r>
            <a:endParaRPr lang="ko-KR" altLang="en-US" sz="4000" dirty="0">
              <a:solidFill>
                <a:schemeClr val="accent4"/>
              </a:solidFill>
              <a:latin typeface="Sandoll 티비스켓" panose="020B0600000101010101" pitchFamily="34" charset="-127"/>
              <a:ea typeface="Sandoll 티비스켓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F2DBB1-4715-25A9-4B9F-DDDB53957D45}"/>
              </a:ext>
            </a:extLst>
          </p:cNvPr>
          <p:cNvCxnSpPr/>
          <p:nvPr/>
        </p:nvCxnSpPr>
        <p:spPr>
          <a:xfrm>
            <a:off x="6620717" y="916230"/>
            <a:ext cx="50697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6B69E4-F2E0-EE67-0980-80087FC0D142}"/>
              </a:ext>
            </a:extLst>
          </p:cNvPr>
          <p:cNvCxnSpPr>
            <a:cxnSpLocks/>
          </p:cNvCxnSpPr>
          <p:nvPr/>
        </p:nvCxnSpPr>
        <p:spPr>
          <a:xfrm>
            <a:off x="7200000" y="216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825C7-AED2-731E-B039-58557A37A14B}"/>
              </a:ext>
            </a:extLst>
          </p:cNvPr>
          <p:cNvCxnSpPr>
            <a:cxnSpLocks/>
          </p:cNvCxnSpPr>
          <p:nvPr/>
        </p:nvCxnSpPr>
        <p:spPr>
          <a:xfrm>
            <a:off x="7200000" y="360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A4E539-4EED-3586-8428-EB0AB4E68959}"/>
              </a:ext>
            </a:extLst>
          </p:cNvPr>
          <p:cNvCxnSpPr>
            <a:cxnSpLocks/>
          </p:cNvCxnSpPr>
          <p:nvPr/>
        </p:nvCxnSpPr>
        <p:spPr>
          <a:xfrm>
            <a:off x="7200000" y="504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C024E4-E4C3-8139-A5B9-D25C9F9CE46F}"/>
              </a:ext>
            </a:extLst>
          </p:cNvPr>
          <p:cNvCxnSpPr>
            <a:cxnSpLocks/>
          </p:cNvCxnSpPr>
          <p:nvPr/>
        </p:nvCxnSpPr>
        <p:spPr>
          <a:xfrm>
            <a:off x="7200000" y="6480000"/>
            <a:ext cx="392382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72C44A-6776-D495-8D40-79066C5B1F9B}"/>
              </a:ext>
            </a:extLst>
          </p:cNvPr>
          <p:cNvSpPr txBox="1"/>
          <p:nvPr/>
        </p:nvSpPr>
        <p:spPr>
          <a:xfrm>
            <a:off x="8109688" y="1617167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Problem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0469C-73B8-C827-9651-61F52DE35425}"/>
              </a:ext>
            </a:extLst>
          </p:cNvPr>
          <p:cNvSpPr txBox="1"/>
          <p:nvPr/>
        </p:nvSpPr>
        <p:spPr>
          <a:xfrm>
            <a:off x="7940236" y="3054162"/>
            <a:ext cx="27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E5024-9CE9-CA22-02CE-2966BEFF5885}"/>
              </a:ext>
            </a:extLst>
          </p:cNvPr>
          <p:cNvSpPr txBox="1"/>
          <p:nvPr/>
        </p:nvSpPr>
        <p:spPr>
          <a:xfrm>
            <a:off x="8109688" y="4494161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Demo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CDA509-00E0-F77E-2900-C49F23E2EEFD}"/>
              </a:ext>
            </a:extLst>
          </p:cNvPr>
          <p:cNvSpPr txBox="1"/>
          <p:nvPr/>
        </p:nvSpPr>
        <p:spPr>
          <a:xfrm>
            <a:off x="8109688" y="5944594"/>
            <a:ext cx="25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Expand</a:t>
            </a:r>
            <a:endParaRPr lang="ko-KR" altLang="en-US" sz="28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82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">
        <p159:morph option="byObject"/>
      </p:transition>
    </mc:Choice>
    <mc:Fallback xmlns="">
      <p:transition spd="slow" advClick="0" advTm="2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C71FCD-8800-89C4-4E93-B013E12FA0DB}"/>
              </a:ext>
            </a:extLst>
          </p:cNvPr>
          <p:cNvGrpSpPr/>
          <p:nvPr/>
        </p:nvGrpSpPr>
        <p:grpSpPr>
          <a:xfrm>
            <a:off x="11093234" y="5947194"/>
            <a:ext cx="1005963" cy="936278"/>
            <a:chOff x="1270000" y="1466081"/>
            <a:chExt cx="1618961" cy="1493521"/>
          </a:xfrm>
        </p:grpSpPr>
        <p:pic>
          <p:nvPicPr>
            <p:cNvPr id="19" name="그림 18" descr="그래픽, 스크린샷, 로고, 폰트이(가) 표시된 사진&#10;&#10;자동 생성된 설명">
              <a:extLst>
                <a:ext uri="{FF2B5EF4-FFF2-40B4-BE49-F238E27FC236}">
                  <a16:creationId xmlns:a16="http://schemas.microsoft.com/office/drawing/2014/main" id="{AE8BB330-1C6E-D5F8-0CAA-EE180621F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3" t="18192" r="61000" b="25363"/>
            <a:stretch/>
          </p:blipFill>
          <p:spPr>
            <a:xfrm>
              <a:off x="1270000" y="1466081"/>
              <a:ext cx="1618961" cy="1493521"/>
            </a:xfrm>
            <a:prstGeom prst="rect">
              <a:avLst/>
            </a:prstGeom>
          </p:spPr>
        </p:pic>
        <p:pic>
          <p:nvPicPr>
            <p:cNvPr id="20" name="그림 19" descr="폰트, 스크린샷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14C7617-ADBE-B91F-7445-5EC519616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2" t="36148" r="21667" b="34222"/>
            <a:stretch/>
          </p:blipFill>
          <p:spPr>
            <a:xfrm>
              <a:off x="1372589" y="1959992"/>
              <a:ext cx="1413782" cy="414904"/>
            </a:xfrm>
            <a:prstGeom prst="rect">
              <a:avLst/>
            </a:prstGeom>
            <a:solidFill>
              <a:schemeClr val="bg1"/>
            </a:solidFill>
            <a:effectLst/>
          </p:spPr>
        </p:pic>
      </p:grpSp>
      <p:pic>
        <p:nvPicPr>
          <p:cNvPr id="22" name="그림 2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3A2217EF-DCA4-9C2E-FE42-5631ED538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12" y="526217"/>
            <a:ext cx="12192000" cy="28052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9A436C-0440-60C4-D762-7059518030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3119"/>
          <a:stretch/>
        </p:blipFill>
        <p:spPr>
          <a:xfrm>
            <a:off x="0" y="2051"/>
            <a:ext cx="12190927" cy="11554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90D9E-286D-7F67-6F77-6C45CD94F2A4}"/>
              </a:ext>
            </a:extLst>
          </p:cNvPr>
          <p:cNvSpPr/>
          <p:nvPr/>
        </p:nvSpPr>
        <p:spPr>
          <a:xfrm>
            <a:off x="1073" y="-4859"/>
            <a:ext cx="12190927" cy="1150754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C83C210-76C2-8C3B-4949-ED54AA1081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0" t="32778" r="21718" b="34583"/>
          <a:stretch/>
        </p:blipFill>
        <p:spPr>
          <a:xfrm>
            <a:off x="348565" y="6018581"/>
            <a:ext cx="2639029" cy="825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8B9F8-39BB-9D28-A20A-5F9090ED8AE9}"/>
              </a:ext>
            </a:extLst>
          </p:cNvPr>
          <p:cNvSpPr txBox="1"/>
          <p:nvPr/>
        </p:nvSpPr>
        <p:spPr>
          <a:xfrm>
            <a:off x="0" y="405113"/>
            <a:ext cx="263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Idea</a:t>
            </a:r>
            <a:endParaRPr lang="ko-KR" altLang="en-US" sz="36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24" name="그림 23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2573C519-D491-5DD1-E36C-9B781CE46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" y="2354507"/>
            <a:ext cx="5853733" cy="3574836"/>
          </a:xfrm>
          <a:prstGeom prst="rect">
            <a:avLst/>
          </a:prstGeom>
        </p:spPr>
      </p:pic>
      <p:pic>
        <p:nvPicPr>
          <p:cNvPr id="26" name="그림 25" descr="텍스트, 지도, 아틀라스, 폰트이(가) 표시된 사진&#10;&#10;자동 생성된 설명">
            <a:extLst>
              <a:ext uri="{FF2B5EF4-FFF2-40B4-BE49-F238E27FC236}">
                <a16:creationId xmlns:a16="http://schemas.microsoft.com/office/drawing/2014/main" id="{4D04A23A-9BF2-7AB0-7A50-7514ACBC61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5840643" y="2379979"/>
            <a:ext cx="6258554" cy="354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7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422</Words>
  <Application>Microsoft Office PowerPoint</Application>
  <PresentationFormat>와이드스크린</PresentationFormat>
  <Paragraphs>84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Sandoll 티비스켓</vt:lpstr>
      <vt:lpstr>맑은 고딕</vt:lpstr>
      <vt:lpstr>ELAND 초이스OTF Light</vt:lpstr>
      <vt:lpstr>ONE 모바일고딕 Title OTF</vt:lpstr>
      <vt:lpstr>Arial</vt:lpstr>
      <vt:lpstr>나눔고딕OTF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진욱</dc:creator>
  <cp:lastModifiedBy>윤 서영</cp:lastModifiedBy>
  <cp:revision>3</cp:revision>
  <dcterms:created xsi:type="dcterms:W3CDTF">2023-07-14T13:41:39Z</dcterms:created>
  <dcterms:modified xsi:type="dcterms:W3CDTF">2023-07-20T06:14:07Z</dcterms:modified>
</cp:coreProperties>
</file>